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6" r:id="rId3"/>
    <p:sldId id="314" r:id="rId4"/>
    <p:sldId id="293" r:id="rId5"/>
    <p:sldId id="316" r:id="rId6"/>
    <p:sldId id="298" r:id="rId7"/>
    <p:sldId id="320" r:id="rId8"/>
    <p:sldId id="321" r:id="rId9"/>
    <p:sldId id="317" r:id="rId10"/>
    <p:sldId id="275" r:id="rId11"/>
    <p:sldId id="318" r:id="rId12"/>
    <p:sldId id="294" r:id="rId13"/>
    <p:sldId id="319" r:id="rId14"/>
    <p:sldId id="315" r:id="rId15"/>
    <p:sldId id="322" r:id="rId16"/>
    <p:sldId id="323" r:id="rId17"/>
  </p:sldIdLst>
  <p:sldSz cx="13442950" cy="7561263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ушан Галимуллин" initials="РГ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9" autoAdjust="0"/>
    <p:restoredTop sz="94656" autoAdjust="0"/>
  </p:normalViewPr>
  <p:slideViewPr>
    <p:cSldViewPr>
      <p:cViewPr>
        <p:scale>
          <a:sx n="72" d="100"/>
          <a:sy n="72" d="100"/>
        </p:scale>
        <p:origin x="-594" y="-48"/>
      </p:cViewPr>
      <p:guideLst>
        <p:guide orient="horz" pos="2382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5F8D6C-8076-4E86-8D3D-14B304D14B40}" type="doc">
      <dgm:prSet loTypeId="urn:microsoft.com/office/officeart/2005/8/layout/target3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665078-1772-4DE3-80CB-E88FC0E48B11}" type="pres">
      <dgm:prSet presAssocID="{855F8D6C-8076-4E86-8D3D-14B304D14B4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84E70FB-BA02-4FE6-86C1-701486116D24}" type="presOf" srcId="{855F8D6C-8076-4E86-8D3D-14B304D14B40}" destId="{FF665078-1772-4DE3-80CB-E88FC0E48B11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D2E57C-C321-453F-9AA3-EA1DE00DA9D1}" type="doc">
      <dgm:prSet loTypeId="urn:microsoft.com/office/officeart/2005/8/layout/hierarchy4" loCatId="hierarchy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61B7DC1-F627-4274-8E97-C29C968FB748}" type="pres">
      <dgm:prSet presAssocID="{40D2E57C-C321-453F-9AA3-EA1DE00DA9D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3F1DAA7-F034-4185-A3DF-FBE4457C32F2}" type="presOf" srcId="{40D2E57C-C321-453F-9AA3-EA1DE00DA9D1}" destId="{D61B7DC1-F627-4274-8E97-C29C968FB748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690F9-DDE1-49BA-BE8B-85FAAD336C22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0829E-60FF-4EE1-8DE7-B46941DECD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1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0829E-60FF-4EE1-8DE7-B46941DECDC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510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0829E-60FF-4EE1-8DE7-B46941DECDC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00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8221" y="2348896"/>
            <a:ext cx="11426508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6444" y="4284719"/>
            <a:ext cx="9410065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9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9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900" y="4858815"/>
            <a:ext cx="11426508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1900" y="3204786"/>
            <a:ext cx="11426508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7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7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3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2148" y="1764295"/>
            <a:ext cx="5937302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500" y="1764295"/>
            <a:ext cx="5937302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2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2149" y="1692535"/>
            <a:ext cx="5939637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40" indent="0">
              <a:buNone/>
              <a:defRPr sz="2300" b="1"/>
            </a:lvl2pPr>
            <a:lvl3pPr marL="1043080" indent="0">
              <a:buNone/>
              <a:defRPr sz="2100" b="1"/>
            </a:lvl3pPr>
            <a:lvl4pPr marL="1564620" indent="0">
              <a:buNone/>
              <a:defRPr sz="1800" b="1"/>
            </a:lvl4pPr>
            <a:lvl5pPr marL="2086160" indent="0">
              <a:buNone/>
              <a:defRPr sz="1800" b="1"/>
            </a:lvl5pPr>
            <a:lvl6pPr marL="2607700" indent="0">
              <a:buNone/>
              <a:defRPr sz="1800" b="1"/>
            </a:lvl6pPr>
            <a:lvl7pPr marL="3129240" indent="0">
              <a:buNone/>
              <a:defRPr sz="1800" b="1"/>
            </a:lvl7pPr>
            <a:lvl8pPr marL="3650780" indent="0">
              <a:buNone/>
              <a:defRPr sz="1800" b="1"/>
            </a:lvl8pPr>
            <a:lvl9pPr marL="417232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2149" y="2397901"/>
            <a:ext cx="5939637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28833" y="1692535"/>
            <a:ext cx="5941970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40" indent="0">
              <a:buNone/>
              <a:defRPr sz="2300" b="1"/>
            </a:lvl2pPr>
            <a:lvl3pPr marL="1043080" indent="0">
              <a:buNone/>
              <a:defRPr sz="2100" b="1"/>
            </a:lvl3pPr>
            <a:lvl4pPr marL="1564620" indent="0">
              <a:buNone/>
              <a:defRPr sz="1800" b="1"/>
            </a:lvl4pPr>
            <a:lvl5pPr marL="2086160" indent="0">
              <a:buNone/>
              <a:defRPr sz="1800" b="1"/>
            </a:lvl5pPr>
            <a:lvl6pPr marL="2607700" indent="0">
              <a:buNone/>
              <a:defRPr sz="1800" b="1"/>
            </a:lvl6pPr>
            <a:lvl7pPr marL="3129240" indent="0">
              <a:buNone/>
              <a:defRPr sz="1800" b="1"/>
            </a:lvl7pPr>
            <a:lvl8pPr marL="3650780" indent="0">
              <a:buNone/>
              <a:defRPr sz="1800" b="1"/>
            </a:lvl8pPr>
            <a:lvl9pPr marL="417232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828833" y="2397901"/>
            <a:ext cx="5941970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28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4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737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9" y="301050"/>
            <a:ext cx="4422638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5821" y="301051"/>
            <a:ext cx="7514983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2149" y="1582265"/>
            <a:ext cx="4422638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40" indent="0">
              <a:buNone/>
              <a:defRPr sz="1400"/>
            </a:lvl2pPr>
            <a:lvl3pPr marL="1043080" indent="0">
              <a:buNone/>
              <a:defRPr sz="1100"/>
            </a:lvl3pPr>
            <a:lvl4pPr marL="1564620" indent="0">
              <a:buNone/>
              <a:defRPr sz="1000"/>
            </a:lvl4pPr>
            <a:lvl5pPr marL="2086160" indent="0">
              <a:buNone/>
              <a:defRPr sz="1000"/>
            </a:lvl5pPr>
            <a:lvl6pPr marL="2607700" indent="0">
              <a:buNone/>
              <a:defRPr sz="1000"/>
            </a:lvl6pPr>
            <a:lvl7pPr marL="3129240" indent="0">
              <a:buNone/>
              <a:defRPr sz="1000"/>
            </a:lvl7pPr>
            <a:lvl8pPr marL="3650780" indent="0">
              <a:buNone/>
              <a:defRPr sz="1000"/>
            </a:lvl8pPr>
            <a:lvl9pPr marL="417232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873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4912" y="5292887"/>
            <a:ext cx="806577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634912" y="675613"/>
            <a:ext cx="806577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40" indent="0">
              <a:buNone/>
              <a:defRPr sz="3200"/>
            </a:lvl2pPr>
            <a:lvl3pPr marL="1043080" indent="0">
              <a:buNone/>
              <a:defRPr sz="2700"/>
            </a:lvl3pPr>
            <a:lvl4pPr marL="1564620" indent="0">
              <a:buNone/>
              <a:defRPr sz="2300"/>
            </a:lvl4pPr>
            <a:lvl5pPr marL="2086160" indent="0">
              <a:buNone/>
              <a:defRPr sz="2300"/>
            </a:lvl5pPr>
            <a:lvl6pPr marL="2607700" indent="0">
              <a:buNone/>
              <a:defRPr sz="2300"/>
            </a:lvl6pPr>
            <a:lvl7pPr marL="3129240" indent="0">
              <a:buNone/>
              <a:defRPr sz="2300"/>
            </a:lvl7pPr>
            <a:lvl8pPr marL="3650780" indent="0">
              <a:buNone/>
              <a:defRPr sz="2300"/>
            </a:lvl8pPr>
            <a:lvl9pPr marL="4172320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34912" y="5917739"/>
            <a:ext cx="806577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40" indent="0">
              <a:buNone/>
              <a:defRPr sz="1400"/>
            </a:lvl2pPr>
            <a:lvl3pPr marL="1043080" indent="0">
              <a:buNone/>
              <a:defRPr sz="1100"/>
            </a:lvl3pPr>
            <a:lvl4pPr marL="1564620" indent="0">
              <a:buNone/>
              <a:defRPr sz="1000"/>
            </a:lvl4pPr>
            <a:lvl5pPr marL="2086160" indent="0">
              <a:buNone/>
              <a:defRPr sz="1000"/>
            </a:lvl5pPr>
            <a:lvl6pPr marL="2607700" indent="0">
              <a:buNone/>
              <a:defRPr sz="1000"/>
            </a:lvl6pPr>
            <a:lvl7pPr marL="3129240" indent="0">
              <a:buNone/>
              <a:defRPr sz="1000"/>
            </a:lvl7pPr>
            <a:lvl8pPr marL="3650780" indent="0">
              <a:buNone/>
              <a:defRPr sz="1000"/>
            </a:lvl8pPr>
            <a:lvl9pPr marL="417232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88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4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46139" y="302802"/>
            <a:ext cx="3024664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2147" y="302802"/>
            <a:ext cx="8849943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49" y="302804"/>
            <a:ext cx="12098655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2149" y="1764295"/>
            <a:ext cx="12098655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72149" y="7008174"/>
            <a:ext cx="3136689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27BAC-00BE-4ADB-8519-E1DDA63977E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93009" y="7008174"/>
            <a:ext cx="4256934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634116" y="7008174"/>
            <a:ext cx="3136689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38407-E38C-45FC-A917-DA991F9C33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45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80" rtl="0" eaLnBrk="1" latinLnBrk="0" hangingPunct="1">
        <a:spcBef>
          <a:spcPct val="0"/>
        </a:spcBef>
        <a:buNone/>
        <a:defRPr sz="5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55" indent="-391155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503" indent="-325962" algn="l" defTabSz="10430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5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9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93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7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0011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55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3090" indent="-260770" algn="l" defTabSz="10430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4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8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62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6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70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24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78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320" algn="l" defTabSz="10430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54182" y="3145997"/>
            <a:ext cx="12961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42950" cy="75612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03970" y="3346052"/>
            <a:ext cx="1252939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3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ОТКРЫТЫЙ УРОК ДЛЯ УЧАЩИХСЯ МБУДО ДШИ № 4</a:t>
            </a:r>
          </a:p>
          <a:p>
            <a:pPr algn="ctr">
              <a:lnSpc>
                <a:spcPct val="150000"/>
              </a:lnSpc>
            </a:pPr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тему: «Действия в </a:t>
            </a:r>
            <a:r>
              <a:rPr lang="ru-RU" altLang="ru-RU" sz="3000" b="1" dirty="0" smtClean="0">
                <a:solidFill>
                  <a:srgbClr val="002B82"/>
                </a:solidFill>
                <a:latin typeface="Times New Roman" pitchFamily="18" charset="0"/>
                <a:cs typeface="Times New Roman" pitchFamily="18" charset="0"/>
              </a:rPr>
              <a:t>условиях</a:t>
            </a:r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различного рода чрезвычайных ситуаций, в том числе в местах массового пребывания людей, адаптации после летних каникул»  </a:t>
            </a:r>
            <a:endParaRPr lang="ru-RU" sz="3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66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" y="62820"/>
            <a:ext cx="13444672" cy="7093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0274" y="208370"/>
            <a:ext cx="1080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СОХРАНИ СЕБЕ ЖИЗНЬ!</a:t>
            </a:r>
            <a:endParaRPr lang="ru-RU" sz="3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20805" y="1044327"/>
            <a:ext cx="5976664" cy="494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indent="450215" algn="just">
              <a:lnSpc>
                <a:spcPct val="200000"/>
              </a:lnSpc>
              <a:spcAft>
                <a:spcPts val="0"/>
              </a:spcAft>
            </a:pPr>
            <a:endParaRPr lang="ru-RU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</a:t>
            </a:r>
            <a:r>
              <a:rPr lang="ru-RU" sz="2400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егодня </a:t>
            </a:r>
            <a:r>
              <a:rPr lang="ru-RU" sz="2400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мы поговорим о безопасности. В современной жизни человека подстерегает много угроз и опасностей: чрезвычайные ситуации, пожары, ДТП, преступность, терроризм</a:t>
            </a:r>
            <a:r>
              <a:rPr lang="ru-RU" sz="2400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…</a:t>
            </a:r>
            <a:endParaRPr lang="ru-RU" sz="2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09507" y="1080764"/>
            <a:ext cx="5976664" cy="5157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200000"/>
              </a:lnSpc>
            </a:pPr>
            <a:endParaRPr lang="ru-RU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lvl="0" indent="450215" algn="just">
              <a:lnSpc>
                <a:spcPct val="200000"/>
              </a:lnSpc>
            </a:pPr>
            <a:r>
              <a:rPr lang="ru-RU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Цель урока </a:t>
            </a: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вспомнить правила безопасности жизнедеятельности в быту, в школе, дома, на улице, на природе. И если Вы будете соблюдать эти правила, это позволит сохранить здоровье и жизнь Вам и вашим близким.</a:t>
            </a:r>
            <a:endParaRPr lang="ru-RU" sz="1800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095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5255" y="39317"/>
            <a:ext cx="10729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ПРАВИЛА ПОВЕДЕНИЯ</a:t>
            </a:r>
            <a:r>
              <a:rPr lang="en-US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СЛУЧАЕ ВОЗНИКНОВЕНИЯ ПОЖАРА</a:t>
            </a:r>
          </a:p>
          <a:p>
            <a:pPr algn="ctr"/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4771" y="1428059"/>
            <a:ext cx="128301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0070C0"/>
                </a:solidFill>
                <a:latin typeface="Times New Roman"/>
                <a:ea typeface="Times New Roman"/>
              </a:rPr>
              <a:t>Пожары опасны тем, что приносят людям громадные убытки, а самое главное - уносят человеческие жизни. От одной непотушенной спички может сгореть целый дом. Лучшая защита от пожара - знание и соблюдение правил пожарной безопасности. </a:t>
            </a:r>
            <a:endParaRPr lang="ru-RU" sz="3600" b="1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0966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58" y="-137728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20014" y="324247"/>
            <a:ext cx="1080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Franklin Gothic Book" panose="020B0503020102020204" pitchFamily="34" charset="0"/>
            </a:endParaRPr>
          </a:p>
        </p:txBody>
      </p:sp>
      <p:pic>
        <p:nvPicPr>
          <p:cNvPr id="2" name="Picture 2" descr="C:\Users\Павлюченко\Desktop\пдействия при пожар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0727"/>
            <a:ext cx="13442951" cy="769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536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5255" y="39317"/>
            <a:ext cx="10729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ПЕРВАЯ ПОМОЩЬ </a:t>
            </a:r>
          </a:p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 ПОРАЖЕНИИ ЭЛЕКТРИЧЕСКИМ ТОКОМ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4771" y="1428059"/>
            <a:ext cx="128301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Удар током относится к наиболее опасным бытовым и производственным несчастным случаям и всегда сопряжен с высокой смертностью. Неисправные электрические розетки и приборы могут привести к удару током различной степени.  Как же оказать первую помощь пострадавшему?</a:t>
            </a:r>
            <a:endParaRPr lang="ru-RU" sz="3600" b="1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32789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003"/>
            <a:ext cx="13471125" cy="7562109"/>
          </a:xfrm>
          <a:prstGeom prst="rect">
            <a:avLst/>
          </a:prstGeom>
        </p:spPr>
      </p:pic>
      <p:pic>
        <p:nvPicPr>
          <p:cNvPr id="2" name="Picture 2" descr="C:\Users\Павлюченко\Desktop\т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003"/>
            <a:ext cx="13471126" cy="764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547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5255" y="39317"/>
            <a:ext cx="10729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ДЕЛАТЬ,</a:t>
            </a:r>
          </a:p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ЕСЛИ РАЗБИЛСЯ РТУТНЫЙ ГРАДУСНИК!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4771" y="1428059"/>
            <a:ext cx="128301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3600" b="1" dirty="0" smtClean="0">
                <a:solidFill>
                  <a:srgbClr val="0070C0"/>
                </a:solidFill>
                <a:latin typeface="Times New Roman"/>
              </a:rPr>
              <a:t>Практически каждый из нас, когда-нибудь болеет, и при недомогании мы меряем температуру ртутным градусником. При неосторожном обращении, градусник может разбиться. Конечно, это не приятно , но не страшно. Вызывать МЧС не нужно. Расскажу как действовать!</a:t>
            </a:r>
            <a:endParaRPr lang="ru-RU" sz="3600" b="1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19940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050" name="Picture 2" descr="C:\Users\Павлюченко\Desktop\градусни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7"/>
            <a:ext cx="13463471" cy="756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445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5255" y="229447"/>
            <a:ext cx="10729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ВЫБИРАЙ БЕЗОПАСНОЕ СЕЛФИ!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8949" y="1188343"/>
            <a:ext cx="128301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Наверняка хотя бы раз в своей жизни вы оказывались в неординарных ситуациях. Стояли на краю обрыва, или на вершине горы, или вы ходили в открытое море. Кто-то из вас думает: « Как страшно!», а кто-то: « Ну где же телефон?! Такой кадр</a:t>
            </a:r>
            <a:r>
              <a:rPr lang="ru-RU" sz="3200" b="1" dirty="0">
                <a:solidFill>
                  <a:srgbClr val="0070C0"/>
                </a:solidFill>
                <a:latin typeface="Times New Roman"/>
                <a:ea typeface="Times New Roman"/>
              </a:rPr>
              <a:t>!». </a:t>
            </a:r>
            <a:r>
              <a:rPr lang="ru-RU" sz="32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Люди </a:t>
            </a:r>
            <a:r>
              <a:rPr lang="ru-RU" sz="3200" b="1" dirty="0">
                <a:solidFill>
                  <a:srgbClr val="0070C0"/>
                </a:solidFill>
                <a:latin typeface="Times New Roman"/>
                <a:ea typeface="Times New Roman"/>
              </a:rPr>
              <a:t>погибают </a:t>
            </a:r>
            <a:r>
              <a:rPr lang="ru-RU" sz="32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по глупости, делая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/>
                <a:ea typeface="Times New Roman"/>
              </a:rPr>
              <a:t>селфи</a:t>
            </a:r>
            <a:r>
              <a:rPr lang="ru-RU" sz="32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. Предлагаю вспомнить, чего нельзя делать, если вы делаете такое фото.</a:t>
            </a:r>
            <a:endParaRPr lang="ru-RU" sz="3200" b="1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9931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-846"/>
            <a:ext cx="13444672" cy="7562109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957628365"/>
              </p:ext>
            </p:extLst>
          </p:nvPr>
        </p:nvGraphicFramePr>
        <p:xfrm>
          <a:off x="960835" y="1177899"/>
          <a:ext cx="11809312" cy="1504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80907119"/>
              </p:ext>
            </p:extLst>
          </p:nvPr>
        </p:nvGraphicFramePr>
        <p:xfrm>
          <a:off x="168746" y="3348583"/>
          <a:ext cx="13274203" cy="423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26" name="Picture 2" descr="C:\Users\Павлюченко\Desktop\памятки по адаптации\селфи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6"/>
            <a:ext cx="13442950" cy="756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2488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1161" y="39454"/>
            <a:ext cx="10729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ПРАВИЛА ПОВЕДЕНИЯ</a:t>
            </a:r>
          </a:p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 ПОХОДЕ В ЛЕС!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8011" y="1332359"/>
            <a:ext cx="128301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До зимы ещё далеко. Многие отправляются в лес</a:t>
            </a:r>
            <a:r>
              <a:rPr lang="ru-RU" sz="3600" b="1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в поход, за грибами, ягодами, дикоросами. Если вдруг вы потерялись в лесу, </a:t>
            </a:r>
          </a:p>
          <a:p>
            <a:pPr indent="450215" algn="ctr">
              <a:lnSpc>
                <a:spcPct val="200000"/>
              </a:lnSpc>
              <a:spcAft>
                <a:spcPts val="0"/>
              </a:spcAft>
            </a:pPr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ГЛАВНОЕ ПРАВИЛО – НЕ ТЕРЯТЬ САМООБЛАДАНИЕ И ПОМНИТЬ СЛЕДУЮЩЕЕ…</a:t>
            </a:r>
            <a:endParaRPr lang="ru-RU" sz="3600" b="1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67069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0"/>
            <a:ext cx="13444672" cy="7562109"/>
          </a:xfrm>
          <a:prstGeom prst="rect">
            <a:avLst/>
          </a:prstGeom>
        </p:spPr>
      </p:pic>
      <p:pic>
        <p:nvPicPr>
          <p:cNvPr id="3074" name="Picture 2" descr="C:\Users\Павлюченко\Desktop\памятки по адаптации\лес правил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42949" cy="780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3028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9" y="-846"/>
            <a:ext cx="13444672" cy="756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8495" y="266792"/>
            <a:ext cx="10729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БЕЗОПАСНОЕ ПЕШЕХОДНОЕ ПОВЕДЕНИЕ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13" y="3491396"/>
            <a:ext cx="130589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8011" y="1332359"/>
            <a:ext cx="128301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Пешеходы – это самые беззащитные участники дорожного движения. Помните, что дорожное движение начинается не со светофора на перекрестке, а с того момента, когда вы вышли из подъезда своего дома и отправились в школу. Чтобы ваша дорога всегда была безопасна, вспомним основные правила дорожного движения.</a:t>
            </a:r>
            <a:endParaRPr lang="ru-RU" sz="3200" b="1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94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0"/>
            <a:ext cx="13444672" cy="7562109"/>
          </a:xfrm>
          <a:prstGeom prst="rect">
            <a:avLst/>
          </a:prstGeom>
        </p:spPr>
      </p:pic>
      <p:pic>
        <p:nvPicPr>
          <p:cNvPr id="1026" name="Picture 2" descr="C:\Users\Павлюченко\Desktop\памятки по адаптации\пд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5" y="0"/>
            <a:ext cx="13450992" cy="756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35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0"/>
            <a:ext cx="13444672" cy="75621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3551" y="1116334"/>
            <a:ext cx="1296144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dirty="0">
              <a:solidFill>
                <a:srgbClr val="002B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 уроке мы с вами вспомнили правила безопасности жизнедеятельности дома, на дороге, в лесу и т.д. Напоминаю Вам, что в настоящее время, защита населения возложена на службу МЧС России -  Министерство Российской Федерации по делам гражданской обороны, чрезвычайным ситуациям и ликвидации последствий стихийных бедствий.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МЧС</a:t>
            </a:r>
            <a:r>
              <a:rPr lang="ru-RU" sz="2400" dirty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прежде всего люди, которые окажут помощь в любой ситуации: закрылась входная дверь и вы не можете войти домой; случился пожар, наводнение; разбился самолет; произошла крупная автомобильная авария; собака застряла в заборе и </a:t>
            </a:r>
            <a:r>
              <a:rPr lang="ru-RU" sz="2400" dirty="0" err="1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2400" dirty="0" smtClean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endParaRPr lang="en-US" sz="2400" dirty="0" smtClean="0">
              <a:solidFill>
                <a:srgbClr val="002B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МЧС </a:t>
            </a:r>
            <a:r>
              <a:rPr lang="ru-RU" sz="2400" b="1" dirty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рядом и придет к Вам на помощь!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наберите телефон </a:t>
            </a:r>
            <a:r>
              <a:rPr lang="ru-RU" sz="2400" b="1" dirty="0" smtClean="0">
                <a:solidFill>
                  <a:srgbClr val="002B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СПАСЕНИЯ!!!</a:t>
            </a:r>
            <a:endParaRPr lang="ru-RU" sz="2400" b="1" dirty="0">
              <a:solidFill>
                <a:srgbClr val="002B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51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" y="0"/>
            <a:ext cx="13444672" cy="7562109"/>
          </a:xfrm>
          <a:prstGeom prst="rect">
            <a:avLst/>
          </a:prstGeom>
        </p:spPr>
      </p:pic>
      <p:pic>
        <p:nvPicPr>
          <p:cNvPr id="1026" name="Picture 2" descr="C:\Users\Павлюченко\Desktop\e7ec88591637a8e6fa804e2cae0db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099" y="1069571"/>
            <a:ext cx="10125805" cy="648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авлюченко\Desktop\номера экстренных служб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7" y="1719255"/>
            <a:ext cx="2415596" cy="20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авлюченко\Desktop\ооо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63" y="3413402"/>
            <a:ext cx="2239360" cy="163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авлюченко\Desktop\вввв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61" y="4568084"/>
            <a:ext cx="2141128" cy="188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авлюченко\Desktop\ddd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7" y="5868863"/>
            <a:ext cx="2634482" cy="195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52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4664</TotalTime>
  <Words>422</Words>
  <Application>Microsoft Office PowerPoint</Application>
  <PresentationFormat>Произвольный</PresentationFormat>
  <Paragraphs>42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`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Андреевна Красильникова</dc:creator>
  <cp:lastModifiedBy>User</cp:lastModifiedBy>
  <cp:revision>297</cp:revision>
  <dcterms:created xsi:type="dcterms:W3CDTF">2016-10-04T09:48:33Z</dcterms:created>
  <dcterms:modified xsi:type="dcterms:W3CDTF">2026-09-21T15:16:52Z</dcterms:modified>
</cp:coreProperties>
</file>