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drawings/drawing2.xml" ContentType="application/vnd.openxmlformats-officedocument.drawingml.chartshapes+xml"/>
  <Override PartName="/ppt/comments/comment1.xml" ContentType="application/vnd.openxmlformats-officedocument.presentationml.comments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70" r:id="rId4"/>
    <p:sldId id="262" r:id="rId5"/>
    <p:sldId id="264" r:id="rId6"/>
    <p:sldId id="269" r:id="rId7"/>
    <p:sldId id="271" r:id="rId8"/>
    <p:sldId id="275" r:id="rId9"/>
    <p:sldId id="258" r:id="rId10"/>
    <p:sldId id="268" r:id="rId11"/>
    <p:sldId id="272" r:id="rId12"/>
    <p:sldId id="256" r:id="rId13"/>
    <p:sldId id="273" r:id="rId14"/>
    <p:sldId id="260" r:id="rId15"/>
    <p:sldId id="265" r:id="rId16"/>
    <p:sldId id="266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Администратор" initials="А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Заболеваемость ВИЧ-инфекцией в разрезе МО Тульской области </a:t>
            </a:r>
            <a:r>
              <a:rPr lang="ru-RU" sz="1800" dirty="0" smtClean="0"/>
              <a:t>(на 100 тысяч населения) в 2020 году</a:t>
            </a:r>
            <a:endParaRPr lang="ru-RU" sz="1800" dirty="0"/>
          </a:p>
        </c:rich>
      </c:tx>
      <c:layout>
        <c:manualLayout>
          <c:xMode val="edge"/>
          <c:yMode val="edge"/>
          <c:x val="0.11432376689328426"/>
          <c:y val="5.5555555555555558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4.0790158620368347E-2"/>
          <c:y val="0.10562160979877515"/>
          <c:w val="0.95920984137963161"/>
          <c:h val="0.6705790317876931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показатель заболеваемости</c:v>
                </c:pt>
              </c:strCache>
            </c:strRef>
          </c:tx>
          <c:invertIfNegative val="0"/>
          <c:dPt>
            <c:idx val="6"/>
            <c:invertIfNegative val="0"/>
            <c:bubble3D val="0"/>
          </c:dPt>
          <c:dPt>
            <c:idx val="8"/>
            <c:invertIfNegative val="0"/>
            <c:bubble3D val="0"/>
          </c:dPt>
          <c:dPt>
            <c:idx val="9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0"/>
            <c:invertIfNegative val="0"/>
            <c:bubble3D val="0"/>
          </c:dPt>
          <c:dPt>
            <c:idx val="11"/>
            <c:invertIfNegative val="0"/>
            <c:bubble3D val="0"/>
          </c:dPt>
          <c:dPt>
            <c:idx val="13"/>
            <c:invertIfNegative val="0"/>
            <c:bubble3D val="0"/>
          </c:dPt>
          <c:dLbls>
            <c:dLbl>
              <c:idx val="0"/>
              <c:layout>
                <c:manualLayout>
                  <c:x val="1.1378664019410029E-2"/>
                  <c:y val="3.703703703703703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8446660048525073E-3"/>
                  <c:y val="3.703703703703703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0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/>
              <c:tx>
                <c:rich>
                  <a:bodyPr/>
                  <a:lstStyle/>
                  <a:p>
                    <a:pPr>
                      <a:defRPr sz="1100">
                        <a:solidFill>
                          <a:srgbClr val="FF0000"/>
                        </a:solidFill>
                      </a:defRPr>
                    </a:pPr>
                    <a:r>
                      <a:rPr lang="en-US" b="1" dirty="0">
                        <a:solidFill>
                          <a:srgbClr val="FF0000"/>
                        </a:solidFill>
                      </a:rPr>
                      <a:t>46,2</a:t>
                    </a:r>
                  </a:p>
                </c:rich>
              </c:tx>
              <c:spPr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3"/>
              <c:layout>
                <c:manualLayout>
                  <c:x val="1.1378664019410029E-2"/>
                  <c:y val="1.851851851851784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Лист1!$A$2:$A$26</c:f>
              <c:strCache>
                <c:ptCount val="25"/>
                <c:pt idx="0">
                  <c:v>Дубенский</c:v>
                </c:pt>
                <c:pt idx="1">
                  <c:v>Щекинский</c:v>
                </c:pt>
                <c:pt idx="2">
                  <c:v>Алексинский</c:v>
                </c:pt>
                <c:pt idx="3">
                  <c:v>Веневский</c:v>
                </c:pt>
                <c:pt idx="4">
                  <c:v>г.Донской</c:v>
                </c:pt>
                <c:pt idx="5">
                  <c:v>Ясногорский</c:v>
                </c:pt>
                <c:pt idx="6">
                  <c:v>Белевский</c:v>
                </c:pt>
                <c:pt idx="7">
                  <c:v>Чернский</c:v>
                </c:pt>
                <c:pt idx="8">
                  <c:v>Ленинский</c:v>
                </c:pt>
                <c:pt idx="9">
                  <c:v>Тульская область</c:v>
                </c:pt>
                <c:pt idx="10">
                  <c:v>Киреевский</c:v>
                </c:pt>
                <c:pt idx="11">
                  <c:v>Ефремовский</c:v>
                </c:pt>
                <c:pt idx="12">
                  <c:v>Богородицкий</c:v>
                </c:pt>
                <c:pt idx="13">
                  <c:v>Воловский</c:v>
                </c:pt>
                <c:pt idx="14">
                  <c:v>Каменский</c:v>
                </c:pt>
                <c:pt idx="15">
                  <c:v>Новомосковский</c:v>
                </c:pt>
                <c:pt idx="16">
                  <c:v>г.Тула</c:v>
                </c:pt>
                <c:pt idx="17">
                  <c:v>Т-Огаревский</c:v>
                </c:pt>
                <c:pt idx="18">
                  <c:v>Плавский</c:v>
                </c:pt>
                <c:pt idx="19">
                  <c:v>Узловский</c:v>
                </c:pt>
                <c:pt idx="20">
                  <c:v>Арсеньевский</c:v>
                </c:pt>
                <c:pt idx="21">
                  <c:v>Кимовский</c:v>
                </c:pt>
                <c:pt idx="22">
                  <c:v>Заокский</c:v>
                </c:pt>
                <c:pt idx="23">
                  <c:v>Суворовский</c:v>
                </c:pt>
                <c:pt idx="24">
                  <c:v>Куркинский</c:v>
                </c:pt>
              </c:strCache>
            </c:strRef>
          </c:cat>
          <c:val>
            <c:numRef>
              <c:f>Лист1!$B$2:$B$34</c:f>
              <c:numCache>
                <c:formatCode>General</c:formatCode>
                <c:ptCount val="33"/>
                <c:pt idx="0">
                  <c:v>84.8</c:v>
                </c:pt>
                <c:pt idx="1">
                  <c:v>66.8</c:v>
                </c:pt>
                <c:pt idx="2">
                  <c:v>64.5</c:v>
                </c:pt>
                <c:pt idx="3">
                  <c:v>51.4</c:v>
                </c:pt>
                <c:pt idx="4">
                  <c:v>49.6</c:v>
                </c:pt>
                <c:pt idx="5">
                  <c:v>48.7</c:v>
                </c:pt>
                <c:pt idx="6">
                  <c:v>47.9</c:v>
                </c:pt>
                <c:pt idx="7">
                  <c:v>46.9</c:v>
                </c:pt>
                <c:pt idx="8">
                  <c:v>46.8</c:v>
                </c:pt>
                <c:pt idx="9">
                  <c:v>46.2</c:v>
                </c:pt>
                <c:pt idx="10">
                  <c:v>44.4</c:v>
                </c:pt>
                <c:pt idx="11">
                  <c:v>43.8</c:v>
                </c:pt>
                <c:pt idx="12">
                  <c:v>40.1</c:v>
                </c:pt>
                <c:pt idx="13">
                  <c:v>37.4</c:v>
                </c:pt>
                <c:pt idx="14">
                  <c:v>35.9</c:v>
                </c:pt>
                <c:pt idx="15">
                  <c:v>34.4</c:v>
                </c:pt>
                <c:pt idx="16">
                  <c:v>33.6</c:v>
                </c:pt>
                <c:pt idx="17">
                  <c:v>33.5</c:v>
                </c:pt>
                <c:pt idx="18">
                  <c:v>32.9</c:v>
                </c:pt>
                <c:pt idx="19">
                  <c:v>31.9</c:v>
                </c:pt>
                <c:pt idx="20">
                  <c:v>31.8</c:v>
                </c:pt>
                <c:pt idx="21">
                  <c:v>29.8</c:v>
                </c:pt>
                <c:pt idx="22">
                  <c:v>23.8</c:v>
                </c:pt>
                <c:pt idx="23">
                  <c:v>23.7</c:v>
                </c:pt>
                <c:pt idx="24">
                  <c:v>10.8</c:v>
                </c:pt>
                <c:pt idx="25">
                  <c:v>8.4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11059328"/>
        <c:axId val="111060864"/>
      </c:barChart>
      <c:catAx>
        <c:axId val="11105932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111060864"/>
        <c:crosses val="autoZero"/>
        <c:auto val="1"/>
        <c:lblAlgn val="ctr"/>
        <c:lblOffset val="100"/>
        <c:noMultiLvlLbl val="0"/>
      </c:catAx>
      <c:valAx>
        <c:axId val="11106086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1105932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6731599714727035E-2"/>
          <c:y val="1.6521417966709011E-2"/>
          <c:w val="0.85895585974318278"/>
          <c:h val="0.7577119538939155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1517331316440038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1.1517331316440038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Лист1!$A$2:$A$8</c:f>
              <c:strCache>
                <c:ptCount val="7"/>
                <c:pt idx="0">
                  <c:v>Центральный</c:v>
                </c:pt>
                <c:pt idx="1">
                  <c:v>Привокзальный</c:v>
                </c:pt>
                <c:pt idx="2">
                  <c:v>Косая Гора</c:v>
                </c:pt>
                <c:pt idx="3">
                  <c:v>Советский</c:v>
                </c:pt>
                <c:pt idx="4">
                  <c:v>Зареченский</c:v>
                </c:pt>
                <c:pt idx="5">
                  <c:v>Пролетарский</c:v>
                </c:pt>
                <c:pt idx="6">
                  <c:v>г. Тула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49.4</c:v>
                </c:pt>
                <c:pt idx="1">
                  <c:v>53.9</c:v>
                </c:pt>
                <c:pt idx="2">
                  <c:v>48.6</c:v>
                </c:pt>
                <c:pt idx="3">
                  <c:v>27.7</c:v>
                </c:pt>
                <c:pt idx="4">
                  <c:v>46.9</c:v>
                </c:pt>
                <c:pt idx="5">
                  <c:v>57.5</c:v>
                </c:pt>
                <c:pt idx="6">
                  <c:v>49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2019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8.6379984873300019E-3"/>
                  <c:y val="-1.933469173498257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8.6379984873300279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"/>
                  <c:y val="7.733876693993031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7.198332072774918E-3"/>
                  <c:y val="1.933469173498222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Лист1!$A$2:$A$8</c:f>
              <c:strCache>
                <c:ptCount val="7"/>
                <c:pt idx="0">
                  <c:v>Центральный</c:v>
                </c:pt>
                <c:pt idx="1">
                  <c:v>Привокзальный</c:v>
                </c:pt>
                <c:pt idx="2">
                  <c:v>Косая Гора</c:v>
                </c:pt>
                <c:pt idx="3">
                  <c:v>Советский</c:v>
                </c:pt>
                <c:pt idx="4">
                  <c:v>Зареченский</c:v>
                </c:pt>
                <c:pt idx="5">
                  <c:v>Пролетарский</c:v>
                </c:pt>
                <c:pt idx="6">
                  <c:v>г. Тула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55.2</c:v>
                </c:pt>
                <c:pt idx="1">
                  <c:v>30.4</c:v>
                </c:pt>
                <c:pt idx="2">
                  <c:v>28.4</c:v>
                </c:pt>
                <c:pt idx="3">
                  <c:v>20</c:v>
                </c:pt>
                <c:pt idx="4">
                  <c:v>44</c:v>
                </c:pt>
                <c:pt idx="5">
                  <c:v>68.7</c:v>
                </c:pt>
                <c:pt idx="6">
                  <c:v>47.2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2020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7.1983320727750238E-3"/>
                  <c:y val="-3.866938346996515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5.7586656582200189E-3"/>
                  <c:y val="1.933469173498257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5.758665658219966E-3"/>
                  <c:y val="-3.866938346996515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5.7586656582200189E-3"/>
                  <c:y val="7.0893050732364521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5.7586656582200189E-3"/>
                  <c:y val="1.933469173498257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5.7586656582201247E-3"/>
                  <c:y val="1.933469173498257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Лист1!$A$2:$A$8</c:f>
              <c:strCache>
                <c:ptCount val="7"/>
                <c:pt idx="0">
                  <c:v>Центральный</c:v>
                </c:pt>
                <c:pt idx="1">
                  <c:v>Привокзальный</c:v>
                </c:pt>
                <c:pt idx="2">
                  <c:v>Косая Гора</c:v>
                </c:pt>
                <c:pt idx="3">
                  <c:v>Советский</c:v>
                </c:pt>
                <c:pt idx="4">
                  <c:v>Зареченский</c:v>
                </c:pt>
                <c:pt idx="5">
                  <c:v>Пролетарский</c:v>
                </c:pt>
                <c:pt idx="6">
                  <c:v>г. Тула</c:v>
                </c:pt>
              </c:strCache>
            </c:strRef>
          </c:cat>
          <c:val>
            <c:numRef>
              <c:f>Лист1!$D$2:$D$8</c:f>
              <c:numCache>
                <c:formatCode>General</c:formatCode>
                <c:ptCount val="7"/>
                <c:pt idx="0">
                  <c:v>52.2</c:v>
                </c:pt>
                <c:pt idx="1">
                  <c:v>26.4</c:v>
                </c:pt>
                <c:pt idx="2">
                  <c:v>12.9</c:v>
                </c:pt>
                <c:pt idx="3">
                  <c:v>15.8</c:v>
                </c:pt>
                <c:pt idx="4">
                  <c:v>32.200000000000003</c:v>
                </c:pt>
                <c:pt idx="5">
                  <c:v>40</c:v>
                </c:pt>
                <c:pt idx="6">
                  <c:v>33.4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53904512"/>
        <c:axId val="53906048"/>
      </c:barChart>
      <c:catAx>
        <c:axId val="5390451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53906048"/>
        <c:crosses val="autoZero"/>
        <c:auto val="1"/>
        <c:lblAlgn val="ctr"/>
        <c:lblOffset val="100"/>
        <c:noMultiLvlLbl val="0"/>
      </c:catAx>
      <c:valAx>
        <c:axId val="5390604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5390451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4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just">
              <a:defRPr b="1">
                <a:solidFill>
                  <a:srgbClr val="002060"/>
                </a:solidFill>
              </a:defRPr>
            </a:pPr>
            <a:r>
              <a:rPr lang="ru-RU" b="1" dirty="0" smtClean="0">
                <a:solidFill>
                  <a:srgbClr val="002060"/>
                </a:solidFill>
              </a:rPr>
              <a:t>Возраст </a:t>
            </a:r>
            <a:r>
              <a:rPr lang="ru-RU" sz="2160" b="1" i="0" u="none" strike="noStrike" baseline="0" dirty="0" smtClean="0">
                <a:effectLst/>
              </a:rPr>
              <a:t>лиц, инфицированных </a:t>
            </a:r>
            <a:r>
              <a:rPr lang="ru-RU" b="1" dirty="0" smtClean="0">
                <a:solidFill>
                  <a:srgbClr val="002060"/>
                </a:solidFill>
              </a:rPr>
              <a:t>ВИЧ (2016-2020гг)</a:t>
            </a:r>
            <a:endParaRPr lang="ru-RU" b="1" dirty="0">
              <a:solidFill>
                <a:srgbClr val="002060"/>
              </a:solidFill>
            </a:endParaRPr>
          </a:p>
        </c:rich>
      </c:tx>
      <c:layout>
        <c:manualLayout>
          <c:xMode val="edge"/>
          <c:yMode val="edge"/>
          <c:x val="0.15239275954510459"/>
          <c:y val="7.5355625149079531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4.1215151885498569E-2"/>
          <c:y val="1.8815320569949601E-2"/>
          <c:w val="0.95878484811450149"/>
          <c:h val="0.875603797645672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dLbl>
              <c:idx val="0"/>
              <c:layout>
                <c:manualLayout>
                  <c:x val="-1.6911765195454058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6911765195454013E-2"/>
                  <c:y val="3.767781257453942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5502451429166226E-2"/>
                  <c:y val="-3.767781257453976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8186275325756772E-2"/>
                  <c:y val="9.41945314363494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chemeClr val="tx2">
                  <a:lumMod val="20000"/>
                  <a:lumOff val="80000"/>
                </a:schemeClr>
              </a:solidFill>
            </c:spPr>
            <c:txPr>
              <a:bodyPr/>
              <a:lstStyle/>
              <a:p>
                <a:pPr>
                  <a:defRPr sz="1300" b="1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Лист1!$A$2:$A$7</c:f>
              <c:strCache>
                <c:ptCount val="6"/>
                <c:pt idx="0">
                  <c:v>0-17</c:v>
                </c:pt>
                <c:pt idx="1">
                  <c:v>18-30</c:v>
                </c:pt>
                <c:pt idx="2">
                  <c:v>31-35</c:v>
                </c:pt>
                <c:pt idx="3">
                  <c:v>36-40</c:v>
                </c:pt>
                <c:pt idx="4">
                  <c:v>41-50</c:v>
                </c:pt>
                <c:pt idx="5">
                  <c:v>50 и старше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0.9</c:v>
                </c:pt>
                <c:pt idx="1">
                  <c:v>30.2</c:v>
                </c:pt>
                <c:pt idx="2">
                  <c:v>23.4</c:v>
                </c:pt>
                <c:pt idx="3">
                  <c:v>17.3</c:v>
                </c:pt>
                <c:pt idx="4">
                  <c:v>17.5</c:v>
                </c:pt>
                <c:pt idx="5">
                  <c:v>10.7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5.6372550651513547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7.0465688314391931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2683823896590549E-2"/>
                  <c:y val="1.13033437723619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5.6372550651513547E-3"/>
                  <c:y val="-5.65167188618096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chemeClr val="accent6">
                  <a:lumMod val="20000"/>
                  <a:lumOff val="80000"/>
                </a:schemeClr>
              </a:solidFill>
            </c:spPr>
            <c:txPr>
              <a:bodyPr/>
              <a:lstStyle/>
              <a:p>
                <a:pPr>
                  <a:defRPr sz="1300" b="1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Лист1!$A$2:$A$7</c:f>
              <c:strCache>
                <c:ptCount val="6"/>
                <c:pt idx="0">
                  <c:v>0-17</c:v>
                </c:pt>
                <c:pt idx="1">
                  <c:v>18-30</c:v>
                </c:pt>
                <c:pt idx="2">
                  <c:v>31-35</c:v>
                </c:pt>
                <c:pt idx="3">
                  <c:v>36-40</c:v>
                </c:pt>
                <c:pt idx="4">
                  <c:v>41-50</c:v>
                </c:pt>
                <c:pt idx="5">
                  <c:v>50 и старше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0.5</c:v>
                </c:pt>
                <c:pt idx="1">
                  <c:v>27.8</c:v>
                </c:pt>
                <c:pt idx="2">
                  <c:v>24.7</c:v>
                </c:pt>
                <c:pt idx="3">
                  <c:v>19.899999999999999</c:v>
                </c:pt>
                <c:pt idx="4">
                  <c:v>17.7</c:v>
                </c:pt>
                <c:pt idx="5">
                  <c:v>9.4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dLbls>
            <c:dLbl>
              <c:idx val="5"/>
              <c:layout>
                <c:manualLayout>
                  <c:x val="-2.8743046219723615E-3"/>
                  <c:y val="-1.695516399638767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chemeClr val="accent3">
                  <a:lumMod val="20000"/>
                  <a:lumOff val="80000"/>
                </a:schemeClr>
              </a:solidFill>
            </c:spPr>
            <c:txPr>
              <a:bodyPr/>
              <a:lstStyle/>
              <a:p>
                <a:pPr>
                  <a:defRPr sz="1300" b="1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Лист1!$A$2:$A$7</c:f>
              <c:strCache>
                <c:ptCount val="6"/>
                <c:pt idx="0">
                  <c:v>0-17</c:v>
                </c:pt>
                <c:pt idx="1">
                  <c:v>18-30</c:v>
                </c:pt>
                <c:pt idx="2">
                  <c:v>31-35</c:v>
                </c:pt>
                <c:pt idx="3">
                  <c:v>36-40</c:v>
                </c:pt>
                <c:pt idx="4">
                  <c:v>41-50</c:v>
                </c:pt>
                <c:pt idx="5">
                  <c:v>50 и старше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0.3</c:v>
                </c:pt>
                <c:pt idx="1">
                  <c:v>21</c:v>
                </c:pt>
                <c:pt idx="2">
                  <c:v>22.4</c:v>
                </c:pt>
                <c:pt idx="3">
                  <c:v>20.9</c:v>
                </c:pt>
                <c:pt idx="4">
                  <c:v>23.2</c:v>
                </c:pt>
                <c:pt idx="5">
                  <c:v>12.2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2019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7.0465688314391931E-3"/>
                  <c:y val="5.65167188618096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973039272802974E-2"/>
                  <c:y val="1.883890628726988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9.86519636401487E-3"/>
                  <c:y val="1.883890628726988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2.1139595524729788E-2"/>
                  <c:y val="-9.419453143634907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5.4980694631161084E-3"/>
                  <c:y val="-1.883890628726988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chemeClr val="accent4">
                  <a:lumMod val="20000"/>
                  <a:lumOff val="80000"/>
                </a:schemeClr>
              </a:solidFill>
            </c:spPr>
            <c:txPr>
              <a:bodyPr/>
              <a:lstStyle/>
              <a:p>
                <a:pPr>
                  <a:defRPr sz="1300" b="1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Лист1!$A$2:$A$7</c:f>
              <c:strCache>
                <c:ptCount val="6"/>
                <c:pt idx="0">
                  <c:v>0-17</c:v>
                </c:pt>
                <c:pt idx="1">
                  <c:v>18-30</c:v>
                </c:pt>
                <c:pt idx="2">
                  <c:v>31-35</c:v>
                </c:pt>
                <c:pt idx="3">
                  <c:v>36-40</c:v>
                </c:pt>
                <c:pt idx="4">
                  <c:v>41-50</c:v>
                </c:pt>
                <c:pt idx="5">
                  <c:v>50 и старше</c:v>
                </c:pt>
              </c:strCache>
            </c:strRef>
          </c:cat>
          <c:val>
            <c:numRef>
              <c:f>Лист1!$E$2:$E$7</c:f>
              <c:numCache>
                <c:formatCode>General</c:formatCode>
                <c:ptCount val="6"/>
                <c:pt idx="0">
                  <c:v>0.8</c:v>
                </c:pt>
                <c:pt idx="1">
                  <c:v>18.7</c:v>
                </c:pt>
                <c:pt idx="2">
                  <c:v>22.2</c:v>
                </c:pt>
                <c:pt idx="3">
                  <c:v>24</c:v>
                </c:pt>
                <c:pt idx="4">
                  <c:v>22.7</c:v>
                </c:pt>
                <c:pt idx="5">
                  <c:v>11.6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2020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5.6372550651513547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5.7486092439447229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4.311456932958542E-3"/>
                  <c:y val="1.883890628726988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4.0240151546013875E-2"/>
                  <c:y val="-5.65167188618096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6947986402502228E-2"/>
                  <c:y val="-1.884038966571770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chemeClr val="accent5">
                  <a:lumMod val="20000"/>
                  <a:lumOff val="80000"/>
                </a:schemeClr>
              </a:solidFill>
            </c:spPr>
            <c:txPr>
              <a:bodyPr/>
              <a:lstStyle/>
              <a:p>
                <a:pPr>
                  <a:defRPr sz="1300" b="1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Лист1!$A$2:$A$7</c:f>
              <c:strCache>
                <c:ptCount val="6"/>
                <c:pt idx="0">
                  <c:v>0-17</c:v>
                </c:pt>
                <c:pt idx="1">
                  <c:v>18-30</c:v>
                </c:pt>
                <c:pt idx="2">
                  <c:v>31-35</c:v>
                </c:pt>
                <c:pt idx="3">
                  <c:v>36-40</c:v>
                </c:pt>
                <c:pt idx="4">
                  <c:v>41-50</c:v>
                </c:pt>
                <c:pt idx="5">
                  <c:v>50 и старше</c:v>
                </c:pt>
              </c:strCache>
            </c:strRef>
          </c:cat>
          <c:val>
            <c:numRef>
              <c:f>Лист1!$F$2:$F$7</c:f>
              <c:numCache>
                <c:formatCode>General</c:formatCode>
                <c:ptCount val="6"/>
                <c:pt idx="0">
                  <c:v>1.3</c:v>
                </c:pt>
                <c:pt idx="1">
                  <c:v>15.5</c:v>
                </c:pt>
                <c:pt idx="2">
                  <c:v>23.9</c:v>
                </c:pt>
                <c:pt idx="3">
                  <c:v>22.9</c:v>
                </c:pt>
                <c:pt idx="4">
                  <c:v>22.9</c:v>
                </c:pt>
                <c:pt idx="5">
                  <c:v>12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54740096"/>
        <c:axId val="54741632"/>
      </c:barChart>
      <c:catAx>
        <c:axId val="547400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54741632"/>
        <c:crosses val="autoZero"/>
        <c:auto val="1"/>
        <c:lblAlgn val="ctr"/>
        <c:lblOffset val="100"/>
        <c:noMultiLvlLbl val="0"/>
      </c:catAx>
      <c:valAx>
        <c:axId val="547416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54740096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0.54299783010067826"/>
          <c:y val="0.14386338203165883"/>
          <c:w val="0.43129235072853439"/>
          <c:h val="4.7727701558496732E-2"/>
        </c:manualLayout>
      </c:layout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 b="0"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ru-RU" sz="20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Половозрастная структура прикрепленных лиц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Мужчины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Лист1!$A$2:$A$10</c:f>
              <c:strCache>
                <c:ptCount val="9"/>
                <c:pt idx="0">
                  <c:v>0-14 лет</c:v>
                </c:pt>
                <c:pt idx="1">
                  <c:v>15-17 лет</c:v>
                </c:pt>
                <c:pt idx="2">
                  <c:v>18-20 лет</c:v>
                </c:pt>
                <c:pt idx="3">
                  <c:v>21-25 лет</c:v>
                </c:pt>
                <c:pt idx="4">
                  <c:v>26-30 лет</c:v>
                </c:pt>
                <c:pt idx="5">
                  <c:v>31-35 лет</c:v>
                </c:pt>
                <c:pt idx="6">
                  <c:v>36-40 лет</c:v>
                </c:pt>
                <c:pt idx="7">
                  <c:v>41-50 лет</c:v>
                </c:pt>
                <c:pt idx="8">
                  <c:v>Старше 50 лет</c:v>
                </c:pt>
              </c:strCache>
            </c:strRef>
          </c:cat>
          <c:val>
            <c:numRef>
              <c:f>Лист1!$B$2:$B$10</c:f>
              <c:numCache>
                <c:formatCode>0;[Red]0</c:formatCode>
                <c:ptCount val="9"/>
                <c:pt idx="0">
                  <c:v>-31</c:v>
                </c:pt>
                <c:pt idx="1">
                  <c:v>-4</c:v>
                </c:pt>
                <c:pt idx="2">
                  <c:v>-15</c:v>
                </c:pt>
                <c:pt idx="3">
                  <c:v>-64</c:v>
                </c:pt>
                <c:pt idx="4">
                  <c:v>-366</c:v>
                </c:pt>
                <c:pt idx="5">
                  <c:v>-768</c:v>
                </c:pt>
                <c:pt idx="6">
                  <c:v>-1120</c:v>
                </c:pt>
                <c:pt idx="7">
                  <c:v>-933</c:v>
                </c:pt>
                <c:pt idx="8">
                  <c:v>-363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FD1-4D8C-BE1E-D04EDCC88AC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Женщины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Лист1!$A$2:$A$10</c:f>
              <c:strCache>
                <c:ptCount val="9"/>
                <c:pt idx="0">
                  <c:v>0-14 лет</c:v>
                </c:pt>
                <c:pt idx="1">
                  <c:v>15-17 лет</c:v>
                </c:pt>
                <c:pt idx="2">
                  <c:v>18-20 лет</c:v>
                </c:pt>
                <c:pt idx="3">
                  <c:v>21-25 лет</c:v>
                </c:pt>
                <c:pt idx="4">
                  <c:v>26-30 лет</c:v>
                </c:pt>
                <c:pt idx="5">
                  <c:v>31-35 лет</c:v>
                </c:pt>
                <c:pt idx="6">
                  <c:v>36-40 лет</c:v>
                </c:pt>
                <c:pt idx="7">
                  <c:v>41-50 лет</c:v>
                </c:pt>
                <c:pt idx="8">
                  <c:v>Старше 50 лет</c:v>
                </c:pt>
              </c:strCache>
            </c:strRef>
          </c:cat>
          <c:val>
            <c:numRef>
              <c:f>Лист1!$C$2:$C$10</c:f>
              <c:numCache>
                <c:formatCode>0;[Red]0</c:formatCode>
                <c:ptCount val="9"/>
                <c:pt idx="0">
                  <c:v>27</c:v>
                </c:pt>
                <c:pt idx="1">
                  <c:v>8</c:v>
                </c:pt>
                <c:pt idx="2">
                  <c:v>19</c:v>
                </c:pt>
                <c:pt idx="3">
                  <c:v>117</c:v>
                </c:pt>
                <c:pt idx="4">
                  <c:v>364</c:v>
                </c:pt>
                <c:pt idx="5">
                  <c:v>814</c:v>
                </c:pt>
                <c:pt idx="6">
                  <c:v>820</c:v>
                </c:pt>
                <c:pt idx="7">
                  <c:v>637</c:v>
                </c:pt>
                <c:pt idx="8">
                  <c:v>300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FD1-4D8C-BE1E-D04EDCC88A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7301248"/>
        <c:axId val="117302784"/>
      </c:barChart>
      <c:catAx>
        <c:axId val="11730124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0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117302784"/>
        <c:crosses val="autoZero"/>
        <c:auto val="1"/>
        <c:lblAlgn val="ctr"/>
        <c:lblOffset val="100"/>
        <c:noMultiLvlLbl val="0"/>
      </c:catAx>
      <c:valAx>
        <c:axId val="11730278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;[Red]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1173012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5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ru-RU" sz="205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Возрастная структура ВИЧ+ жителей </a:t>
            </a:r>
            <a:r>
              <a:rPr lang="ru-RU" sz="2050" b="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Щекинского</a:t>
            </a:r>
            <a:r>
              <a:rPr lang="ru-RU" sz="205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района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4557511178719934"/>
          <c:y val="8.2032228977142074E-2"/>
          <c:w val="0.81827292219193115"/>
          <c:h val="0.79535090416310328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Мужчины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0"/>
                  <c:y val="4.1016114488571041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chemeClr val="accent1">
                  <a:lumMod val="20000"/>
                  <a:lumOff val="80000"/>
                </a:schemeClr>
              </a:solidFill>
            </c:spPr>
            <c:txPr>
              <a:bodyPr/>
              <a:lstStyle/>
              <a:p>
                <a:pPr>
                  <a:defRPr sz="1100" b="1"/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Лист1!$A$2:$A$10</c:f>
              <c:strCache>
                <c:ptCount val="9"/>
                <c:pt idx="0">
                  <c:v>0-14 лет</c:v>
                </c:pt>
                <c:pt idx="1">
                  <c:v>15-17 лет</c:v>
                </c:pt>
                <c:pt idx="2">
                  <c:v>18-20 лет</c:v>
                </c:pt>
                <c:pt idx="3">
                  <c:v>21-25 лет</c:v>
                </c:pt>
                <c:pt idx="4">
                  <c:v>26-30 лет</c:v>
                </c:pt>
                <c:pt idx="5">
                  <c:v>31-35 лет</c:v>
                </c:pt>
                <c:pt idx="6">
                  <c:v>36-40 лет</c:v>
                </c:pt>
                <c:pt idx="7">
                  <c:v>41-50 лет</c:v>
                </c:pt>
                <c:pt idx="8">
                  <c:v>Старше 50 лет</c:v>
                </c:pt>
              </c:strCache>
            </c:strRef>
          </c:cat>
          <c:val>
            <c:numRef>
              <c:f>Лист1!$B$2:$B$10</c:f>
              <c:numCache>
                <c:formatCode>0;[Red]0</c:formatCode>
                <c:ptCount val="9"/>
                <c:pt idx="0">
                  <c:v>8</c:v>
                </c:pt>
                <c:pt idx="1">
                  <c:v>1</c:v>
                </c:pt>
                <c:pt idx="2">
                  <c:v>3</c:v>
                </c:pt>
                <c:pt idx="3">
                  <c:v>6</c:v>
                </c:pt>
                <c:pt idx="4">
                  <c:v>29</c:v>
                </c:pt>
                <c:pt idx="5">
                  <c:v>77</c:v>
                </c:pt>
                <c:pt idx="6">
                  <c:v>130</c:v>
                </c:pt>
                <c:pt idx="7">
                  <c:v>179</c:v>
                </c:pt>
                <c:pt idx="8">
                  <c:v>61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FD1-4D8C-BE1E-D04EDCC88AC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Женщины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1.6581728335977864E-2"/>
                  <c:y val="2.050805724428552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9.0445790923515627E-3"/>
                  <c:y val="4.1016114488571041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chemeClr val="accent2">
                  <a:lumMod val="20000"/>
                  <a:lumOff val="80000"/>
                </a:schemeClr>
              </a:solidFill>
            </c:spPr>
            <c:txPr>
              <a:bodyPr/>
              <a:lstStyle/>
              <a:p>
                <a:pPr>
                  <a:defRPr sz="1050" b="1"/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Лист1!$A$2:$A$10</c:f>
              <c:strCache>
                <c:ptCount val="9"/>
                <c:pt idx="0">
                  <c:v>0-14 лет</c:v>
                </c:pt>
                <c:pt idx="1">
                  <c:v>15-17 лет</c:v>
                </c:pt>
                <c:pt idx="2">
                  <c:v>18-20 лет</c:v>
                </c:pt>
                <c:pt idx="3">
                  <c:v>21-25 лет</c:v>
                </c:pt>
                <c:pt idx="4">
                  <c:v>26-30 лет</c:v>
                </c:pt>
                <c:pt idx="5">
                  <c:v>31-35 лет</c:v>
                </c:pt>
                <c:pt idx="6">
                  <c:v>36-40 лет</c:v>
                </c:pt>
                <c:pt idx="7">
                  <c:v>41-50 лет</c:v>
                </c:pt>
                <c:pt idx="8">
                  <c:v>Старше 50 лет</c:v>
                </c:pt>
              </c:strCache>
            </c:strRef>
          </c:cat>
          <c:val>
            <c:numRef>
              <c:f>Лист1!$C$2:$C$10</c:f>
              <c:numCache>
                <c:formatCode>0;[Red]0</c:formatCode>
                <c:ptCount val="9"/>
                <c:pt idx="0">
                  <c:v>8</c:v>
                </c:pt>
                <c:pt idx="1">
                  <c:v>2</c:v>
                </c:pt>
                <c:pt idx="2">
                  <c:v>6</c:v>
                </c:pt>
                <c:pt idx="3">
                  <c:v>8</c:v>
                </c:pt>
                <c:pt idx="4">
                  <c:v>37</c:v>
                </c:pt>
                <c:pt idx="5">
                  <c:v>105</c:v>
                </c:pt>
                <c:pt idx="6">
                  <c:v>136</c:v>
                </c:pt>
                <c:pt idx="7">
                  <c:v>144</c:v>
                </c:pt>
                <c:pt idx="8">
                  <c:v>67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FD1-4D8C-BE1E-D04EDCC88ACD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28036864"/>
        <c:axId val="128038400"/>
      </c:barChart>
      <c:catAx>
        <c:axId val="1280368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0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128038400"/>
        <c:crosses val="autoZero"/>
        <c:auto val="1"/>
        <c:lblAlgn val="ctr"/>
        <c:lblOffset val="100"/>
        <c:noMultiLvlLbl val="0"/>
      </c:catAx>
      <c:valAx>
        <c:axId val="1280384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;[Red]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1280368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9420096121279551"/>
          <c:y val="0.12412596517053676"/>
          <c:w val="0.61193717191601049"/>
          <c:h val="0.7137325295275590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%</c:v>
                </c:pt>
              </c:strCache>
            </c:strRef>
          </c:tx>
          <c:dPt>
            <c:idx val="1"/>
            <c:bubble3D val="0"/>
            <c:spPr>
              <a:solidFill>
                <a:srgbClr val="00B050"/>
              </a:solidFill>
            </c:spPr>
          </c:dPt>
          <c:dPt>
            <c:idx val="2"/>
            <c:bubble3D val="0"/>
            <c:spPr>
              <a:solidFill>
                <a:srgbClr val="FFFF00"/>
              </a:solidFill>
            </c:spPr>
          </c:dPt>
          <c:dPt>
            <c:idx val="3"/>
            <c:bubble3D val="0"/>
            <c:spPr>
              <a:solidFill>
                <a:srgbClr val="FF0000"/>
              </a:solidFill>
            </c:spPr>
          </c:dPt>
          <c:dPt>
            <c:idx val="4"/>
            <c:bubble3D val="0"/>
            <c:spPr>
              <a:solidFill>
                <a:srgbClr val="FF9900"/>
              </a:solidFill>
            </c:spPr>
          </c:dPt>
          <c:dPt>
            <c:idx val="5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</c:spPr>
          </c:dPt>
          <c:dLbls>
            <c:dLbl>
              <c:idx val="0"/>
              <c:delete val="1"/>
            </c:dLbl>
            <c:dLbl>
              <c:idx val="1"/>
              <c:layout>
                <c:manualLayout>
                  <c:x val="-1.5488292115511051E-2"/>
                  <c:y val="-3.6434753777357894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 i="0" baseline="0"/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Лист1!$A$2:$A$7</c:f>
              <c:strCache>
                <c:ptCount val="6"/>
                <c:pt idx="0">
                  <c:v>0-14 лет</c:v>
                </c:pt>
                <c:pt idx="1">
                  <c:v>15-19 лет</c:v>
                </c:pt>
                <c:pt idx="2">
                  <c:v>20-29 лет</c:v>
                </c:pt>
                <c:pt idx="3">
                  <c:v>30-39 лет </c:v>
                </c:pt>
                <c:pt idx="4">
                  <c:v>40-49 лет</c:v>
                </c:pt>
                <c:pt idx="5">
                  <c:v>старше 50 лет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0</c:v>
                </c:pt>
                <c:pt idx="1">
                  <c:v>2.1</c:v>
                </c:pt>
                <c:pt idx="2">
                  <c:v>18.600000000000001</c:v>
                </c:pt>
                <c:pt idx="3">
                  <c:v>44.7</c:v>
                </c:pt>
                <c:pt idx="4">
                  <c:v>24.4</c:v>
                </c:pt>
                <c:pt idx="5">
                  <c:v>10.1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9.7316665364002922E-3"/>
          <c:y val="0.63851868021608715"/>
          <c:w val="0.33676925300049432"/>
          <c:h val="0.35522355154982782"/>
        </c:manualLayout>
      </c:layout>
      <c:overlay val="0"/>
      <c:txPr>
        <a:bodyPr/>
        <a:lstStyle/>
        <a:p>
          <a:pPr>
            <a:defRPr sz="1400" baseline="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%</c:v>
                </c:pt>
              </c:strCache>
            </c:strRef>
          </c:tx>
          <c:dPt>
            <c:idx val="1"/>
            <c:bubble3D val="0"/>
            <c:spPr>
              <a:solidFill>
                <a:srgbClr val="00B050"/>
              </a:solidFill>
            </c:spPr>
          </c:dPt>
          <c:dPt>
            <c:idx val="2"/>
            <c:bubble3D val="0"/>
            <c:spPr>
              <a:solidFill>
                <a:srgbClr val="FFFF00"/>
              </a:solidFill>
            </c:spPr>
          </c:dPt>
          <c:dPt>
            <c:idx val="3"/>
            <c:bubble3D val="0"/>
            <c:spPr>
              <a:solidFill>
                <a:srgbClr val="FF0000"/>
              </a:solidFill>
            </c:spPr>
          </c:dPt>
          <c:dPt>
            <c:idx val="4"/>
            <c:bubble3D val="0"/>
            <c:spPr>
              <a:solidFill>
                <a:srgbClr val="FFC000"/>
              </a:solidFill>
            </c:spPr>
          </c:dPt>
          <c:dPt>
            <c:idx val="5"/>
            <c:bubble3D val="0"/>
            <c:spPr>
              <a:solidFill>
                <a:srgbClr val="8CC8FA"/>
              </a:solidFill>
            </c:spPr>
          </c:dPt>
          <c:dLbls>
            <c:dLbl>
              <c:idx val="0"/>
              <c:layout>
                <c:manualLayout>
                  <c:x val="-1.6368700968709581E-2"/>
                  <c:y val="-9.8490017358580061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aseline="0"/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Лист1!$A$2:$A$7</c:f>
              <c:strCache>
                <c:ptCount val="6"/>
                <c:pt idx="0">
                  <c:v>0- 14 лет</c:v>
                </c:pt>
                <c:pt idx="1">
                  <c:v>15-19 лет</c:v>
                </c:pt>
                <c:pt idx="2">
                  <c:v>20-29 лет</c:v>
                </c:pt>
                <c:pt idx="3">
                  <c:v>30-39 лет</c:v>
                </c:pt>
                <c:pt idx="4">
                  <c:v>40-49 лет</c:v>
                </c:pt>
                <c:pt idx="5">
                  <c:v>старше 50 лет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</c:v>
                </c:pt>
                <c:pt idx="1">
                  <c:v>6.9</c:v>
                </c:pt>
                <c:pt idx="2">
                  <c:v>42</c:v>
                </c:pt>
                <c:pt idx="3">
                  <c:v>30.3</c:v>
                </c:pt>
                <c:pt idx="4">
                  <c:v>13.3</c:v>
                </c:pt>
                <c:pt idx="5">
                  <c:v>6.2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 b="1" i="0" baseline="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Социальный состав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65B-4EA5-B3AE-F138AE8D06D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265B-4EA5-B3AE-F138AE8D06D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265B-4EA5-B3AE-F138AE8D06D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265B-4EA5-B3AE-F138AE8D06DC}"/>
              </c:ext>
            </c:extLst>
          </c:dPt>
          <c:dPt>
            <c:idx val="4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265B-4EA5-B3AE-F138AE8D06DC}"/>
              </c:ext>
            </c:extLst>
          </c:dPt>
          <c:dLbls>
            <c:dLbl>
              <c:idx val="0"/>
              <c:layout>
                <c:manualLayout>
                  <c:x val="-8.0861216414075038E-2"/>
                  <c:y val="-5.6815539014183611E-2"/>
                </c:manualLayout>
              </c:layout>
              <c:spPr>
                <a:solidFill>
                  <a:schemeClr val="bg1">
                    <a:lumMod val="85000"/>
                  </a:schemeClr>
                </a:solidFill>
              </c:spPr>
              <c:txPr>
                <a:bodyPr/>
                <a:lstStyle/>
                <a:p>
                  <a:pPr>
                    <a:defRPr sz="1400" b="1">
                      <a:latin typeface="Arial" panose="020B0604020202020204" pitchFamily="34" charset="0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spPr>
                <a:solidFill>
                  <a:schemeClr val="bg1">
                    <a:lumMod val="85000"/>
                  </a:schemeClr>
                </a:solidFill>
              </c:spPr>
              <c:txPr>
                <a:bodyPr/>
                <a:lstStyle/>
                <a:p>
                  <a:pPr>
                    <a:defRPr sz="1400" b="1">
                      <a:latin typeface="Arial" panose="020B0604020202020204" pitchFamily="34" charset="0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spPr>
                <a:solidFill>
                  <a:schemeClr val="bg1">
                    <a:lumMod val="85000"/>
                  </a:schemeClr>
                </a:solidFill>
              </c:spPr>
              <c:txPr>
                <a:bodyPr/>
                <a:lstStyle/>
                <a:p>
                  <a:pPr>
                    <a:defRPr sz="1400" b="1">
                      <a:latin typeface="Arial" panose="020B0604020202020204" pitchFamily="34" charset="0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spPr>
                <a:solidFill>
                  <a:schemeClr val="bg1">
                    <a:lumMod val="85000"/>
                  </a:schemeClr>
                </a:solidFill>
              </c:spPr>
              <c:txPr>
                <a:bodyPr/>
                <a:lstStyle/>
                <a:p>
                  <a:pPr>
                    <a:defRPr sz="1400" b="1">
                      <a:latin typeface="Arial" panose="020B0604020202020204" pitchFamily="34" charset="0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spPr>
                <a:solidFill>
                  <a:schemeClr val="bg1">
                    <a:lumMod val="85000"/>
                  </a:schemeClr>
                </a:solidFill>
              </c:spPr>
              <c:txPr>
                <a:bodyPr/>
                <a:lstStyle/>
                <a:p>
                  <a:pPr>
                    <a:defRPr sz="1400" b="1">
                      <a:latin typeface="Arial" panose="020B0604020202020204" pitchFamily="34" charset="0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spPr>
                <a:solidFill>
                  <a:schemeClr val="bg1">
                    <a:lumMod val="85000"/>
                  </a:schemeClr>
                </a:solidFill>
              </c:spPr>
              <c:txPr>
                <a:bodyPr/>
                <a:lstStyle/>
                <a:p>
                  <a:pPr>
                    <a:defRPr sz="1400" b="1">
                      <a:latin typeface="Arial" panose="020B0604020202020204" pitchFamily="34" charset="0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chemeClr val="bg1">
                  <a:lumMod val="85000"/>
                </a:schemeClr>
              </a:solidFill>
            </c:spPr>
            <c:txPr>
              <a:bodyPr/>
              <a:lstStyle/>
              <a:p>
                <a:pPr>
                  <a:defRPr sz="12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Лист1!$A$2:$A$7</c:f>
              <c:strCache>
                <c:ptCount val="6"/>
                <c:pt idx="0">
                  <c:v>Работающие</c:v>
                </c:pt>
                <c:pt idx="1">
                  <c:v>Безработные</c:v>
                </c:pt>
                <c:pt idx="2">
                  <c:v>Дети</c:v>
                </c:pt>
                <c:pt idx="3">
                  <c:v>Студенты ВУЗов</c:v>
                </c:pt>
                <c:pt idx="4">
                  <c:v>Учащиеся техникумов</c:v>
                </c:pt>
                <c:pt idx="5">
                  <c:v>Пенсионеры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61</c:v>
                </c:pt>
                <c:pt idx="1">
                  <c:v>33.6</c:v>
                </c:pt>
                <c:pt idx="2">
                  <c:v>0.9</c:v>
                </c:pt>
                <c:pt idx="3">
                  <c:v>0.5</c:v>
                </c:pt>
                <c:pt idx="4">
                  <c:v>0.2</c:v>
                </c:pt>
                <c:pt idx="5">
                  <c:v>3.8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265B-4EA5-B3AE-F138AE8D06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9-12-02T15:41:01.668" idx="1">
    <p:pos x="5693" y="0"/>
    <p:text/>
  </p:cm>
</p:cmLst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0.20161</cdr:x>
      <cdr:y>0.12623</cdr:y>
    </cdr:from>
    <cdr:to>
      <cdr:x>1</cdr:x>
      <cdr:y>0.37823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800200" y="865702"/>
          <a:ext cx="7128792" cy="17281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>
            <a:spcAft>
              <a:spcPts val="600"/>
            </a:spcAft>
          </a:pPr>
          <a:r>
            <a:rPr lang="ru-RU" sz="1500" b="1" dirty="0" smtClean="0">
              <a:solidFill>
                <a:schemeClr val="tx1"/>
              </a:solidFill>
            </a:rPr>
            <a:t>В Тульской области выявлено всего </a:t>
          </a:r>
          <a:r>
            <a:rPr lang="en-US" sz="1500" b="1" dirty="0" smtClean="0">
              <a:solidFill>
                <a:schemeClr val="tx1"/>
              </a:solidFill>
            </a:rPr>
            <a:t>&gt;</a:t>
          </a:r>
          <a:r>
            <a:rPr lang="ru-RU" sz="1500" b="1" dirty="0" smtClean="0">
              <a:solidFill>
                <a:schemeClr val="tx1"/>
              </a:solidFill>
            </a:rPr>
            <a:t>13,8 тысяч случаев ВИЧ-инфекции. </a:t>
          </a:r>
        </a:p>
        <a:p xmlns:a="http://schemas.openxmlformats.org/drawingml/2006/main">
          <a:pPr>
            <a:spcAft>
              <a:spcPts val="600"/>
            </a:spcAft>
          </a:pPr>
          <a:r>
            <a:rPr lang="ru-RU" sz="1500" b="1" dirty="0" smtClean="0">
              <a:solidFill>
                <a:schemeClr val="tx1"/>
              </a:solidFill>
            </a:rPr>
            <a:t>Умерло </a:t>
          </a:r>
          <a:r>
            <a:rPr lang="en-US" sz="1500" b="1" dirty="0" smtClean="0">
              <a:solidFill>
                <a:schemeClr val="tx1"/>
              </a:solidFill>
            </a:rPr>
            <a:t>&gt;</a:t>
          </a:r>
          <a:r>
            <a:rPr lang="ru-RU" sz="1500" b="1" dirty="0" smtClean="0">
              <a:solidFill>
                <a:schemeClr val="tx1"/>
              </a:solidFill>
            </a:rPr>
            <a:t> 4 тысяч человек. За 2020 год  в области впервые выявлено – 692 случая, </a:t>
          </a:r>
        </a:p>
        <a:p xmlns:a="http://schemas.openxmlformats.org/drawingml/2006/main">
          <a:pPr>
            <a:spcAft>
              <a:spcPts val="600"/>
            </a:spcAft>
          </a:pPr>
          <a:r>
            <a:rPr lang="ru-RU" sz="1500" b="1" dirty="0" smtClean="0">
              <a:solidFill>
                <a:schemeClr val="tx1"/>
              </a:solidFill>
            </a:rPr>
            <a:t>что  на 23% меньше, чем в 2019 году (900). </a:t>
          </a:r>
        </a:p>
        <a:p xmlns:a="http://schemas.openxmlformats.org/drawingml/2006/main">
          <a:pPr>
            <a:spcAft>
              <a:spcPts val="600"/>
            </a:spcAft>
          </a:pPr>
          <a:r>
            <a:rPr lang="ru-RU" sz="1500" b="1" dirty="0" smtClean="0">
              <a:solidFill>
                <a:schemeClr val="tx1"/>
              </a:solidFill>
            </a:rPr>
            <a:t>В области с ВИЧ-инфекцией проживают</a:t>
          </a:r>
          <a:r>
            <a:rPr lang="en-US" sz="1500" b="1" dirty="0" smtClean="0">
              <a:solidFill>
                <a:schemeClr val="tx1"/>
              </a:solidFill>
            </a:rPr>
            <a:t> &gt;</a:t>
          </a:r>
          <a:r>
            <a:rPr lang="ru-RU" sz="1500" b="1" dirty="0" smtClean="0">
              <a:solidFill>
                <a:schemeClr val="tx1"/>
              </a:solidFill>
            </a:rPr>
            <a:t> 7 тысяч человек, </a:t>
          </a:r>
          <a:r>
            <a:rPr lang="ru-RU" sz="1500" b="1" dirty="0" smtClean="0">
              <a:solidFill>
                <a:srgbClr val="C00000"/>
              </a:solidFill>
            </a:rPr>
            <a:t>из них в </a:t>
          </a:r>
          <a:r>
            <a:rPr lang="ru-RU" sz="1500" b="1" dirty="0" err="1" smtClean="0">
              <a:solidFill>
                <a:srgbClr val="C00000"/>
              </a:solidFill>
            </a:rPr>
            <a:t>Щекинском</a:t>
          </a:r>
          <a:r>
            <a:rPr lang="ru-RU" sz="1500" b="1" dirty="0" smtClean="0">
              <a:solidFill>
                <a:srgbClr val="C00000"/>
              </a:solidFill>
            </a:rPr>
            <a:t> </a:t>
          </a:r>
        </a:p>
        <a:p xmlns:a="http://schemas.openxmlformats.org/drawingml/2006/main">
          <a:pPr>
            <a:spcAft>
              <a:spcPts val="600"/>
            </a:spcAft>
          </a:pPr>
          <a:r>
            <a:rPr lang="ru-RU" sz="1500" b="1" dirty="0" smtClean="0">
              <a:solidFill>
                <a:srgbClr val="C00000"/>
              </a:solidFill>
            </a:rPr>
            <a:t>районе – 1007 человек. </a:t>
          </a:r>
        </a:p>
        <a:p xmlns:a="http://schemas.openxmlformats.org/drawingml/2006/main">
          <a:endParaRPr lang="ru-RU" sz="1600" b="1" dirty="0" smtClean="0">
            <a:solidFill>
              <a:srgbClr val="C00000"/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0.22589</cdr:x>
      <cdr:y>0.15616</cdr:y>
    </cdr:from>
    <cdr:to>
      <cdr:x>0.34417</cdr:x>
      <cdr:y>0.46593</cdr:y>
    </cdr:to>
    <cdr:cxnSp macro="">
      <cdr:nvCxnSpPr>
        <cdr:cNvPr id="6" name="Прямая со стрелкой 5"/>
        <cdr:cNvCxnSpPr/>
      </cdr:nvCxnSpPr>
      <cdr:spPr>
        <a:xfrm xmlns:a="http://schemas.openxmlformats.org/drawingml/2006/main">
          <a:off x="1996160" y="1052736"/>
          <a:ext cx="1045281" cy="208828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0.58669</cdr:x>
      <cdr:y>0.28456</cdr:y>
    </cdr:from>
    <cdr:to>
      <cdr:x>0.70077</cdr:x>
      <cdr:y>0.4341</cdr:y>
    </cdr:to>
    <cdr:cxnSp macro="">
      <cdr:nvCxnSpPr>
        <cdr:cNvPr id="8" name="Прямая со стрелкой 7"/>
        <cdr:cNvCxnSpPr/>
      </cdr:nvCxnSpPr>
      <cdr:spPr>
        <a:xfrm xmlns:a="http://schemas.openxmlformats.org/drawingml/2006/main" flipV="1">
          <a:off x="5184576" y="1918337"/>
          <a:ext cx="1008115" cy="1008104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3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2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0.70665</cdr:x>
      <cdr:y>0.32729</cdr:y>
    </cdr:from>
    <cdr:to>
      <cdr:x>0.83115</cdr:x>
      <cdr:y>0.43388</cdr:y>
    </cdr:to>
    <cdr:cxnSp macro="">
      <cdr:nvCxnSpPr>
        <cdr:cNvPr id="10" name="Прямая со стрелкой 9"/>
        <cdr:cNvCxnSpPr/>
      </cdr:nvCxnSpPr>
      <cdr:spPr>
        <a:xfrm xmlns:a="http://schemas.openxmlformats.org/drawingml/2006/main" flipV="1">
          <a:off x="6244610" y="2206369"/>
          <a:ext cx="1100206" cy="718577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3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2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0.33666</cdr:x>
      <cdr:y>0.27366</cdr:y>
    </cdr:from>
    <cdr:to>
      <cdr:x>0.43813</cdr:x>
      <cdr:y>0.4093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3033772" y="184482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0.30469</cdr:x>
      <cdr:y>0.22025</cdr:y>
    </cdr:from>
    <cdr:to>
      <cdr:x>0.33666</cdr:x>
      <cdr:y>0.29502</cdr:y>
    </cdr:to>
    <cdr:sp macro="" textlink="">
      <cdr:nvSpPr>
        <cdr:cNvPr id="12" name="TextBox 11"/>
        <cdr:cNvSpPr txBox="1"/>
      </cdr:nvSpPr>
      <cdr:spPr>
        <a:xfrm xmlns:a="http://schemas.openxmlformats.org/drawingml/2006/main">
          <a:off x="2745740" y="1484784"/>
          <a:ext cx="288032" cy="5040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0.31268</cdr:x>
      <cdr:y>0.25229</cdr:y>
    </cdr:from>
    <cdr:to>
      <cdr:x>0.41415</cdr:x>
      <cdr:y>0.38793</cdr:y>
    </cdr:to>
    <cdr:sp macro="" textlink="">
      <cdr:nvSpPr>
        <cdr:cNvPr id="13" name="TextBox 12"/>
        <cdr:cNvSpPr txBox="1"/>
      </cdr:nvSpPr>
      <cdr:spPr>
        <a:xfrm xmlns:a="http://schemas.openxmlformats.org/drawingml/2006/main">
          <a:off x="2817748" y="170080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>
            <a:solidFill>
              <a:srgbClr val="7030A0"/>
            </a:solidFill>
          </a:endParaRPr>
        </a:p>
      </cdr:txBody>
    </cdr:sp>
  </cdr:relSizeAnchor>
  <cdr:relSizeAnchor xmlns:cdr="http://schemas.openxmlformats.org/drawingml/2006/chartDrawing">
    <cdr:from>
      <cdr:x>0.36063</cdr:x>
      <cdr:y>0.45524</cdr:y>
    </cdr:from>
    <cdr:to>
      <cdr:x>0.4621</cdr:x>
      <cdr:y>0.59088</cdr:y>
    </cdr:to>
    <cdr:sp macro="" textlink="">
      <cdr:nvSpPr>
        <cdr:cNvPr id="14" name="TextBox 13"/>
        <cdr:cNvSpPr txBox="1"/>
      </cdr:nvSpPr>
      <cdr:spPr>
        <a:xfrm xmlns:a="http://schemas.openxmlformats.org/drawingml/2006/main">
          <a:off x="3249796" y="306896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0.21774</cdr:x>
      <cdr:y>0.20957</cdr:y>
    </cdr:from>
    <cdr:to>
      <cdr:x>0.28966</cdr:x>
      <cdr:y>0.28434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924152" y="1412776"/>
          <a:ext cx="635551" cy="5040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0.32068</cdr:x>
      <cdr:y>0.24161</cdr:y>
    </cdr:from>
    <cdr:to>
      <cdr:x>0.42215</cdr:x>
      <cdr:y>0.37725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889756" y="16288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0.35627</cdr:x>
      <cdr:y>0.44456</cdr:y>
    </cdr:from>
    <cdr:to>
      <cdr:x>0.41656</cdr:x>
      <cdr:y>0.48751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148329" y="2996943"/>
          <a:ext cx="532778" cy="289546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400" b="1" dirty="0" smtClean="0"/>
            <a:t>-</a:t>
          </a:r>
          <a:r>
            <a:rPr lang="ru-RU" sz="1400" b="1" dirty="0" smtClean="0"/>
            <a:t>4</a:t>
          </a:r>
          <a:r>
            <a:rPr lang="en-US" sz="1400" b="1" dirty="0" smtClean="0"/>
            <a:t>9%</a:t>
          </a:r>
          <a:endParaRPr lang="ru-RU" sz="1400" b="1" dirty="0"/>
        </a:p>
      </cdr:txBody>
    </cdr:sp>
  </cdr:relSizeAnchor>
  <cdr:relSizeAnchor xmlns:cdr="http://schemas.openxmlformats.org/drawingml/2006/chartDrawing">
    <cdr:from>
      <cdr:x>0.68448</cdr:x>
      <cdr:y>0.25252</cdr:y>
    </cdr:from>
    <cdr:to>
      <cdr:x>0.73337</cdr:x>
      <cdr:y>0.28456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6048672" y="1702314"/>
          <a:ext cx="432048" cy="216024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400" b="1" dirty="0" smtClean="0"/>
            <a:t>+32%</a:t>
          </a:r>
          <a:endParaRPr lang="ru-RU" sz="1400" b="1" dirty="0"/>
        </a:p>
      </cdr:txBody>
    </cdr:sp>
  </cdr:relSizeAnchor>
  <cdr:relSizeAnchor xmlns:cdr="http://schemas.openxmlformats.org/drawingml/2006/chartDrawing">
    <cdr:from>
      <cdr:x>0.68026</cdr:x>
      <cdr:y>0.19889</cdr:y>
    </cdr:from>
    <cdr:to>
      <cdr:x>0.82967</cdr:x>
      <cdr:y>0.4093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6130116" y="1340768"/>
          <a:ext cx="1346448" cy="14184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0.83115</cdr:x>
      <cdr:y>0.31661</cdr:y>
    </cdr:from>
    <cdr:to>
      <cdr:x>0.91105</cdr:x>
      <cdr:y>0.35934</cdr:y>
    </cdr:to>
    <cdr:sp macro="" textlink="">
      <cdr:nvSpPr>
        <cdr:cNvPr id="15" name="TextBox 14"/>
        <cdr:cNvSpPr txBox="1"/>
      </cdr:nvSpPr>
      <cdr:spPr>
        <a:xfrm xmlns:a="http://schemas.openxmlformats.org/drawingml/2006/main">
          <a:off x="7344816" y="2134361"/>
          <a:ext cx="706070" cy="288058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400" b="1" dirty="0" smtClean="0"/>
            <a:t>+</a:t>
          </a:r>
          <a:r>
            <a:rPr lang="ru-RU" sz="1400" b="1" dirty="0" smtClean="0"/>
            <a:t>24</a:t>
          </a:r>
          <a:r>
            <a:rPr lang="en-US" sz="1400" b="1" dirty="0" smtClean="0"/>
            <a:t>%!</a:t>
          </a:r>
          <a:endParaRPr lang="ru-RU" sz="1400" b="1" dirty="0"/>
        </a:p>
      </cdr:txBody>
    </cdr:sp>
  </cdr:relSizeAnchor>
  <cdr:relSizeAnchor xmlns:cdr="http://schemas.openxmlformats.org/drawingml/2006/chartDrawing">
    <cdr:from>
      <cdr:x>0.87189</cdr:x>
      <cdr:y>0.54092</cdr:y>
    </cdr:from>
    <cdr:to>
      <cdr:x>0.98597</cdr:x>
      <cdr:y>0.58364</cdr:y>
    </cdr:to>
    <cdr:cxnSp macro="">
      <cdr:nvCxnSpPr>
        <cdr:cNvPr id="16" name="Прямая со стрелкой 15"/>
        <cdr:cNvCxnSpPr/>
      </cdr:nvCxnSpPr>
      <cdr:spPr>
        <a:xfrm xmlns:a="http://schemas.openxmlformats.org/drawingml/2006/main" flipV="1">
          <a:off x="7704856" y="3646529"/>
          <a:ext cx="1008112" cy="288032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3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2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0.92079</cdr:x>
      <cdr:y>0.51956</cdr:y>
    </cdr:from>
    <cdr:to>
      <cdr:x>1</cdr:x>
      <cdr:y>0.54092</cdr:y>
    </cdr:to>
    <cdr:sp macro="" textlink="">
      <cdr:nvSpPr>
        <cdr:cNvPr id="17" name="TextBox 16"/>
        <cdr:cNvSpPr txBox="1"/>
      </cdr:nvSpPr>
      <cdr:spPr>
        <a:xfrm xmlns:a="http://schemas.openxmlformats.org/drawingml/2006/main">
          <a:off x="8136904" y="3502513"/>
          <a:ext cx="700016" cy="14401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0.05704</cdr:x>
      <cdr:y>0.80796</cdr:y>
    </cdr:from>
    <cdr:to>
      <cdr:x>0.16297</cdr:x>
      <cdr:y>0.84</cdr:y>
    </cdr:to>
    <cdr:cxnSp macro="">
      <cdr:nvCxnSpPr>
        <cdr:cNvPr id="22" name="Прямая со стрелкой 21"/>
        <cdr:cNvCxnSpPr/>
      </cdr:nvCxnSpPr>
      <cdr:spPr>
        <a:xfrm xmlns:a="http://schemas.openxmlformats.org/drawingml/2006/main" flipV="1">
          <a:off x="504056" y="5446729"/>
          <a:ext cx="936104" cy="216024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3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2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0.10593</cdr:x>
      <cdr:y>0.82932</cdr:y>
    </cdr:from>
    <cdr:to>
      <cdr:x>0.20941</cdr:x>
      <cdr:y>0.96496</cdr:y>
    </cdr:to>
    <cdr:sp macro="" textlink="">
      <cdr:nvSpPr>
        <cdr:cNvPr id="26" name="TextBox 25"/>
        <cdr:cNvSpPr txBox="1"/>
      </cdr:nvSpPr>
      <cdr:spPr>
        <a:xfrm xmlns:a="http://schemas.openxmlformats.org/drawingml/2006/main">
          <a:off x="936104" y="559074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0.16297</cdr:x>
      <cdr:y>0.74387</cdr:y>
    </cdr:from>
    <cdr:to>
      <cdr:x>0.21186</cdr:x>
      <cdr:y>0.79727</cdr:y>
    </cdr:to>
    <cdr:sp macro="" textlink="">
      <cdr:nvSpPr>
        <cdr:cNvPr id="27" name="TextBox 26"/>
        <cdr:cNvSpPr txBox="1"/>
      </cdr:nvSpPr>
      <cdr:spPr>
        <a:xfrm xmlns:a="http://schemas.openxmlformats.org/drawingml/2006/main">
          <a:off x="1440160" y="5014681"/>
          <a:ext cx="432048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0.15482</cdr:x>
      <cdr:y>0.75455</cdr:y>
    </cdr:from>
    <cdr:to>
      <cdr:x>0.22816</cdr:x>
      <cdr:y>0.79727</cdr:y>
    </cdr:to>
    <cdr:sp macro="" textlink="">
      <cdr:nvSpPr>
        <cdr:cNvPr id="28" name="Прямоугольник 27"/>
        <cdr:cNvSpPr/>
      </cdr:nvSpPr>
      <cdr:spPr>
        <a:xfrm xmlns:a="http://schemas.openxmlformats.org/drawingml/2006/main">
          <a:off x="1368152" y="5086689"/>
          <a:ext cx="648072" cy="288032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1400" b="1" dirty="0" smtClean="0">
              <a:solidFill>
                <a:schemeClr val="tx1"/>
              </a:solidFill>
            </a:rPr>
            <a:t>44,4%</a:t>
          </a:r>
          <a:endParaRPr lang="ru-RU" sz="14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B0EA0-0114-46FA-9445-0BAE44E4BE3E}" type="datetimeFigureOut">
              <a:rPr lang="ru-RU" smtClean="0"/>
              <a:t>13.05.2021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5EBA9-5DF3-4D00-95C8-C83F11097D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9340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B0EA0-0114-46FA-9445-0BAE44E4BE3E}" type="datetimeFigureOut">
              <a:rPr lang="ru-RU" smtClean="0"/>
              <a:t>13.05.2021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5EBA9-5DF3-4D00-95C8-C83F11097D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9226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B0EA0-0114-46FA-9445-0BAE44E4BE3E}" type="datetimeFigureOut">
              <a:rPr lang="ru-RU" smtClean="0"/>
              <a:t>13.05.2021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5EBA9-5DF3-4D00-95C8-C83F11097D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6581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B0EA0-0114-46FA-9445-0BAE44E4BE3E}" type="datetimeFigureOut">
              <a:rPr lang="ru-RU" smtClean="0"/>
              <a:t>13.05.2021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5EBA9-5DF3-4D00-95C8-C83F11097D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0875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B0EA0-0114-46FA-9445-0BAE44E4BE3E}" type="datetimeFigureOut">
              <a:rPr lang="ru-RU" smtClean="0"/>
              <a:t>13.05.2021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5EBA9-5DF3-4D00-95C8-C83F11097D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7175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B0EA0-0114-46FA-9445-0BAE44E4BE3E}" type="datetimeFigureOut">
              <a:rPr lang="ru-RU" smtClean="0"/>
              <a:t>13.05.2021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5EBA9-5DF3-4D00-95C8-C83F11097D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7128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B0EA0-0114-46FA-9445-0BAE44E4BE3E}" type="datetimeFigureOut">
              <a:rPr lang="ru-RU" smtClean="0"/>
              <a:t>13.05.2021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5EBA9-5DF3-4D00-95C8-C83F11097D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7400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B0EA0-0114-46FA-9445-0BAE44E4BE3E}" type="datetimeFigureOut">
              <a:rPr lang="ru-RU" smtClean="0"/>
              <a:t>13.05.2021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5EBA9-5DF3-4D00-95C8-C83F11097D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8554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B0EA0-0114-46FA-9445-0BAE44E4BE3E}" type="datetimeFigureOut">
              <a:rPr lang="ru-RU" smtClean="0"/>
              <a:t>13.05.2021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5EBA9-5DF3-4D00-95C8-C83F11097D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3699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B0EA0-0114-46FA-9445-0BAE44E4BE3E}" type="datetimeFigureOut">
              <a:rPr lang="ru-RU" smtClean="0"/>
              <a:t>13.05.2021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5EBA9-5DF3-4D00-95C8-C83F11097D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8141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B0EA0-0114-46FA-9445-0BAE44E4BE3E}" type="datetimeFigureOut">
              <a:rPr lang="ru-RU" smtClean="0"/>
              <a:t>13.05.2021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5EBA9-5DF3-4D00-95C8-C83F11097D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1065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4B0EA0-0114-46FA-9445-0BAE44E4BE3E}" type="datetimeFigureOut">
              <a:rPr lang="ru-RU" smtClean="0"/>
              <a:t>13.05.2021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F5EBA9-5DF3-4D00-95C8-C83F11097D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3569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0"/>
            <a:ext cx="9001000" cy="213285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1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1800" b="1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инистерство здравоохранения Тульской области</a:t>
            </a:r>
            <a:r>
              <a:rPr lang="ru-RU" sz="1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1800" b="1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ГУЗ «Тульский </a:t>
            </a:r>
            <a:r>
              <a:rPr lang="ru-RU" altLang="ru-RU" sz="1800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областной </a:t>
            </a:r>
            <a:r>
              <a:rPr lang="ru-RU" altLang="ru-RU" sz="1800" b="1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Центр  по профилактике  и борьбе </a:t>
            </a:r>
            <a:br>
              <a:rPr lang="ru-RU" altLang="ru-RU" sz="1800" b="1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1800" b="1" dirty="0" smtClean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 СПИД и </a:t>
            </a:r>
            <a:r>
              <a:rPr lang="ru-RU" altLang="ru-RU" sz="1800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инфекционными заболеваниями»</a:t>
            </a:r>
            <a:r>
              <a:rPr lang="ru-RU" altLang="ru-RU" sz="1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1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916832"/>
            <a:ext cx="9036496" cy="4896544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endParaRPr lang="ru-RU" sz="3600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36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ПРОФИЛАКТИКА ВИЧ-ИНФЕКЦИИ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36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РАБОЧИХ МЕСТАХ</a:t>
            </a:r>
            <a:endParaRPr lang="ru-RU" sz="36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sz="16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buNone/>
            </a:pPr>
            <a:endParaRPr lang="ru-RU" sz="2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20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000" b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Сазонова </a:t>
            </a:r>
            <a: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Татьяна Владимировна</a:t>
            </a:r>
            <a:endParaRPr lang="ru-RU" sz="2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заведующий организационно-методическим отделом</a:t>
            </a:r>
            <a:endParaRPr lang="ru-RU" sz="16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>
              <a:buNone/>
            </a:pP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4" name="Picture 2" descr="https://www.solidarnost.org/netcat_files/1447/1492/534920_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0648" y="4005064"/>
            <a:ext cx="3930831" cy="2664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5974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7765" y="692696"/>
            <a:ext cx="8712968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С учетом высокой трудовой и мобилизационной активности данной группы населения вопрос сохранения здоровья этой группы является стратегически задачей.</a:t>
            </a:r>
          </a:p>
          <a:p>
            <a:r>
              <a:rPr lang="ru-RU" sz="2800" dirty="0"/>
              <a:t>Сохраняется тенденция заражения ВИЧ-инфекцией населения, не относящегося к ключевым группам, т.е. граждан, вносящих вклад в развитие экономики </a:t>
            </a:r>
            <a:r>
              <a:rPr lang="ru-RU" sz="2800" dirty="0" smtClean="0"/>
              <a:t>как нашего региона, так </a:t>
            </a:r>
            <a:r>
              <a:rPr lang="ru-RU" sz="2800" dirty="0"/>
              <a:t>и страны в целом.</a:t>
            </a:r>
          </a:p>
          <a:p>
            <a:r>
              <a:rPr lang="ru-RU" sz="2800" b="1" dirty="0">
                <a:solidFill>
                  <a:srgbClr val="FF0000"/>
                </a:solidFill>
              </a:rPr>
              <a:t>«30-40% еще не знают, что они инфицированы. </a:t>
            </a:r>
            <a:endParaRPr lang="ru-RU" sz="2800" b="1" dirty="0" smtClean="0">
              <a:solidFill>
                <a:srgbClr val="FF0000"/>
              </a:solidFill>
            </a:endParaRPr>
          </a:p>
          <a:p>
            <a:r>
              <a:rPr lang="ru-RU" sz="2800" b="1" dirty="0" smtClean="0">
                <a:solidFill>
                  <a:srgbClr val="FF0000"/>
                </a:solidFill>
              </a:rPr>
              <a:t>Из </a:t>
            </a:r>
            <a:r>
              <a:rPr lang="ru-RU" sz="2800" b="1" dirty="0">
                <a:solidFill>
                  <a:srgbClr val="FF0000"/>
                </a:solidFill>
              </a:rPr>
              <a:t>тех, что знают, 25% пока не пришли» </a:t>
            </a:r>
            <a:endParaRPr lang="ru-RU" sz="2800" b="1" dirty="0" smtClean="0">
              <a:solidFill>
                <a:srgbClr val="FF0000"/>
              </a:solidFill>
            </a:endParaRPr>
          </a:p>
          <a:p>
            <a:r>
              <a:rPr lang="ru-RU" sz="2800" dirty="0" err="1" smtClean="0">
                <a:solidFill>
                  <a:srgbClr val="FF0000"/>
                </a:solidFill>
              </a:rPr>
              <a:t>В.Покровский</a:t>
            </a:r>
            <a:r>
              <a:rPr lang="ru-RU" sz="2800" dirty="0">
                <a:solidFill>
                  <a:srgbClr val="FF0000"/>
                </a:solidFill>
              </a:rPr>
              <a:t>, Федеральный центр </a:t>
            </a:r>
            <a:r>
              <a:rPr lang="ru-RU" sz="2800" dirty="0" smtClean="0">
                <a:solidFill>
                  <a:srgbClr val="FF0000"/>
                </a:solidFill>
              </a:rPr>
              <a:t>СПИД</a:t>
            </a:r>
            <a:r>
              <a:rPr lang="ru-RU" sz="2800" b="1" dirty="0" smtClean="0">
                <a:solidFill>
                  <a:srgbClr val="FF0000"/>
                </a:solidFill>
              </a:rPr>
              <a:t>. </a:t>
            </a:r>
            <a:endParaRPr lang="ru-RU" sz="2800" b="1" dirty="0">
              <a:solidFill>
                <a:srgbClr val="FF0000"/>
              </a:solidFill>
            </a:endParaRPr>
          </a:p>
          <a:p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smtClean="0">
                <a:solidFill>
                  <a:srgbClr val="FF0000"/>
                </a:solidFill>
              </a:rPr>
              <a:t>Основная причина              </a:t>
            </a:r>
            <a:r>
              <a:rPr lang="ru-RU" sz="2800" b="1" dirty="0" smtClean="0"/>
              <a:t>население </a:t>
            </a:r>
            <a:r>
              <a:rPr lang="ru-RU" sz="2800" b="1" dirty="0"/>
              <a:t>трудоспособного возраста недостаточно охвачено обследованием на </a:t>
            </a:r>
            <a:r>
              <a:rPr lang="ru-RU" sz="2800" b="1" dirty="0" smtClean="0"/>
              <a:t>ВИЧ </a:t>
            </a:r>
            <a:endParaRPr lang="ru-RU" sz="2800" b="1" dirty="0"/>
          </a:p>
        </p:txBody>
      </p:sp>
      <p:sp>
        <p:nvSpPr>
          <p:cNvPr id="3" name="Стрелка вправо 2"/>
          <p:cNvSpPr/>
          <p:nvPr/>
        </p:nvSpPr>
        <p:spPr>
          <a:xfrm>
            <a:off x="3491880" y="544522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5012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01006"/>
          </a:xfrm>
        </p:spPr>
        <p:txBody>
          <a:bodyPr>
            <a:noAutofit/>
          </a:bodyPr>
          <a:lstStyle/>
          <a:p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Социальный статус </a:t>
            </a:r>
            <a:b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прикрепленных лиц с ВИЧ+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2934291"/>
              </p:ext>
            </p:extLst>
          </p:nvPr>
        </p:nvGraphicFramePr>
        <p:xfrm>
          <a:off x="179512" y="1340768"/>
          <a:ext cx="8856984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16840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332657"/>
            <a:ext cx="8712968" cy="629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 algn="ctr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«Государственная стратегия противодействия </a:t>
            </a:r>
          </a:p>
          <a:p>
            <a:pPr marL="609600" indent="-609600" algn="ctr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распространению 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ВИЧ-инфекции </a:t>
            </a: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Российской Федерации на период </a:t>
            </a:r>
            <a:endParaRPr lang="ru-RU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600" indent="-609600" algn="ctr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 2030 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года и дальнейшую </a:t>
            </a: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перспективу» </a:t>
            </a:r>
          </a:p>
          <a:p>
            <a:pPr marL="609600" indent="-609600" algn="ctr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распоряжение Правительства  РФ </a:t>
            </a:r>
            <a:r>
              <a:rPr lang="ru-RU" b="1" dirty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от 21 декабря 2020 № 3468-р</a:t>
            </a: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):</a:t>
            </a:r>
            <a:endParaRPr lang="ru-RU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Расширение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охвата профилактикой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ВИЧ-инфекции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рабочих местах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рамках Генерального соглашения между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общероссийскими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объединениями профсоюзов, работодателей и Правительством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России</a:t>
            </a:r>
          </a:p>
          <a:p>
            <a:pPr algn="ctr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Стратегия 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развития здравоохранения </a:t>
            </a:r>
            <a:endParaRPr lang="ru-RU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Российской Федерации до 2025 </a:t>
            </a: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года»</a:t>
            </a:r>
            <a:endParaRPr lang="ru-RU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(подписана 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Президентом РФ 6 июня 2019 </a:t>
            </a: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года)</a:t>
            </a:r>
            <a:endParaRPr lang="ru-RU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«Достаточно высокий уровень распространенности  …. ВИЧ-инфекции…отнесен «к угрозам и вызовам национальной безопасности  в сфере угрозы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здоровья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граждан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</a:p>
          <a:p>
            <a:pPr algn="ctr"/>
            <a:endParaRPr lang="ru-RU" b="1" dirty="0" smtClean="0">
              <a:solidFill>
                <a:srgbClr val="5B0107"/>
              </a:solidFill>
              <a:latin typeface="Arial" charset="0"/>
            </a:endParaRPr>
          </a:p>
          <a:p>
            <a:pPr algn="ctr"/>
            <a:r>
              <a:rPr lang="ru-RU" b="1" dirty="0" smtClean="0">
                <a:solidFill>
                  <a:srgbClr val="FF0000"/>
                </a:solidFill>
                <a:latin typeface="Arial" charset="0"/>
              </a:rPr>
              <a:t>Перечень рекомендуемых мероприятий для включения в План мероприятий («дорожную карту») субъектов РФ по профилактике ВИЧ на рабочих местах и недопущению дискриминации в трудовых коллективах лиц, живущих с ВИЧ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Arial" charset="0"/>
              </a:rPr>
              <a:t>(утвержден заместителем Министра труда и социальной защиты РФ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Arial" charset="0"/>
              </a:rPr>
              <a:t> Г.Г. Лекаревым от 08.05.2018 г.)</a:t>
            </a:r>
          </a:p>
          <a:p>
            <a:endParaRPr lang="ru-RU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20772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260649"/>
            <a:ext cx="8712968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solidFill>
                  <a:srgbClr val="FF0000"/>
                </a:solidFill>
              </a:rPr>
              <a:t>Обоснование проведения мероприятий</a:t>
            </a:r>
          </a:p>
          <a:p>
            <a:pPr algn="ctr"/>
            <a:r>
              <a:rPr lang="ru-RU" sz="2800" dirty="0">
                <a:solidFill>
                  <a:srgbClr val="FF0000"/>
                </a:solidFill>
              </a:rPr>
              <a:t>по профилактике ВИЧ-инфекции на рабочих местах</a:t>
            </a:r>
          </a:p>
          <a:p>
            <a:r>
              <a:rPr lang="ru-RU" dirty="0"/>
              <a:t> </a:t>
            </a:r>
            <a:r>
              <a:rPr lang="ru-RU" sz="2200" u="sng" dirty="0" smtClean="0"/>
              <a:t>Во </a:t>
            </a:r>
            <a:r>
              <a:rPr lang="ru-RU" sz="2200" u="sng" dirty="0"/>
              <a:t>исполнение распоряжения  Правительства РФ 21.12.2020 № 3468-р: 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200" dirty="0"/>
              <a:t>Разработан  и утвержден Первым заместителем Губернатора Тульской области, председателем правительства  Тульской области В.В. </a:t>
            </a:r>
            <a:r>
              <a:rPr lang="ru-RU" sz="2200" dirty="0" err="1"/>
              <a:t>Шериным</a:t>
            </a:r>
            <a:r>
              <a:rPr lang="ru-RU" sz="2200" dirty="0"/>
              <a:t> (в феврале 2021 года) – </a:t>
            </a:r>
            <a:r>
              <a:rPr lang="ru-RU" sz="2200" b="1" dirty="0"/>
              <a:t>«План первоочередных мероприятий по противодействию распространения ВИЧ-инфекции на территории Тульской области и поэтапному расширению охвата антиретровирусной терапией больных ВИЧ-инфекцией в 2021 году</a:t>
            </a:r>
            <a:r>
              <a:rPr lang="ru-RU" sz="2200" b="1" dirty="0" smtClean="0"/>
              <a:t>» 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200" dirty="0" smtClean="0"/>
              <a:t>Разработан  </a:t>
            </a:r>
            <a:r>
              <a:rPr lang="ru-RU" sz="2200" dirty="0"/>
              <a:t>и утвержден заместителем </a:t>
            </a:r>
            <a:r>
              <a:rPr lang="ru-RU" sz="2200" dirty="0" smtClean="0"/>
              <a:t>председателя  </a:t>
            </a:r>
            <a:r>
              <a:rPr lang="ru-RU" sz="2200" dirty="0"/>
              <a:t>правительства  Тульской области О.П. </a:t>
            </a:r>
            <a:r>
              <a:rPr lang="ru-RU" sz="2200" dirty="0" err="1" smtClean="0"/>
              <a:t>Гремяковой</a:t>
            </a:r>
            <a:r>
              <a:rPr lang="ru-RU" sz="2200" dirty="0" smtClean="0"/>
              <a:t>  </a:t>
            </a:r>
            <a:r>
              <a:rPr lang="ru-RU" sz="2200" b="1" dirty="0"/>
              <a:t>«План мероприятий (дорожная карта) по реализации в Тульской области мероприятий по профилактике ВИЧ/СПИДа на рабочих местах и недопущению дискриминации и стигматизации работников, живущих с ВИЧ, на 2021 год</a:t>
            </a:r>
            <a:r>
              <a:rPr lang="ru-RU" sz="2200" b="1" dirty="0" smtClean="0"/>
              <a:t>»»</a:t>
            </a:r>
            <a:endParaRPr lang="ru-RU" sz="2200" dirty="0"/>
          </a:p>
          <a:p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5407086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44625"/>
            <a:ext cx="8928992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750109"/>
                </a:solidFill>
              </a:rPr>
              <a:t>Основные мероприятия </a:t>
            </a:r>
            <a:r>
              <a:rPr lang="ru-RU" sz="2800" b="1" dirty="0" smtClean="0">
                <a:solidFill>
                  <a:srgbClr val="750109"/>
                </a:solidFill>
              </a:rPr>
              <a:t>в </a:t>
            </a:r>
            <a:r>
              <a:rPr lang="ru-RU" sz="2800" b="1" dirty="0">
                <a:solidFill>
                  <a:srgbClr val="750109"/>
                </a:solidFill>
              </a:rPr>
              <a:t>рамках </a:t>
            </a:r>
            <a:r>
              <a:rPr lang="ru-RU" sz="2800" b="1" dirty="0" smtClean="0">
                <a:solidFill>
                  <a:srgbClr val="750109"/>
                </a:solidFill>
              </a:rPr>
              <a:t>«</a:t>
            </a:r>
            <a:r>
              <a:rPr lang="ru-RU" sz="2800" b="1" dirty="0">
                <a:solidFill>
                  <a:srgbClr val="750109"/>
                </a:solidFill>
              </a:rPr>
              <a:t>дорожной карты</a:t>
            </a:r>
            <a:r>
              <a:rPr lang="ru-RU" sz="2800" b="1" dirty="0" smtClean="0">
                <a:solidFill>
                  <a:srgbClr val="750109"/>
                </a:solidFill>
              </a:rPr>
              <a:t>» </a:t>
            </a:r>
          </a:p>
          <a:p>
            <a:pPr algn="ctr"/>
            <a:r>
              <a:rPr lang="ru-RU" sz="2800" b="1" dirty="0" smtClean="0">
                <a:solidFill>
                  <a:srgbClr val="750109"/>
                </a:solidFill>
              </a:rPr>
              <a:t>на </a:t>
            </a:r>
            <a:r>
              <a:rPr lang="ru-RU" sz="2800" b="1" dirty="0">
                <a:solidFill>
                  <a:srgbClr val="750109"/>
                </a:solidFill>
              </a:rPr>
              <a:t>уровне </a:t>
            </a:r>
            <a:r>
              <a:rPr lang="ru-RU" sz="2800" b="1" dirty="0" smtClean="0">
                <a:solidFill>
                  <a:srgbClr val="750109"/>
                </a:solidFill>
              </a:rPr>
              <a:t>предприятий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:</a:t>
            </a:r>
            <a:r>
              <a:rPr lang="ru-RU" sz="2800" b="1" dirty="0" smtClean="0">
                <a:solidFill>
                  <a:srgbClr val="002060"/>
                </a:solidFill>
              </a:rPr>
              <a:t> </a:t>
            </a:r>
          </a:p>
          <a:p>
            <a:pPr algn="ctr"/>
            <a:endParaRPr lang="ru-RU" sz="2800" b="1" dirty="0">
              <a:solidFill>
                <a:srgbClr val="002060"/>
              </a:solidFill>
            </a:endParaRPr>
          </a:p>
          <a:p>
            <a:r>
              <a:rPr lang="ru-RU" sz="2400" b="1" dirty="0" smtClean="0">
                <a:solidFill>
                  <a:srgbClr val="002060"/>
                </a:solidFill>
              </a:rPr>
              <a:t>- </a:t>
            </a:r>
            <a:r>
              <a:rPr lang="ru-RU" sz="2400" b="1" dirty="0">
                <a:solidFill>
                  <a:srgbClr val="002060"/>
                </a:solidFill>
              </a:rPr>
              <a:t>создание рабочей группы по ВИЧ на каждом предприятии;</a:t>
            </a:r>
          </a:p>
          <a:p>
            <a:pPr marL="342900" indent="-342900">
              <a:buFontTx/>
              <a:buChar char="-"/>
            </a:pPr>
            <a:r>
              <a:rPr lang="ru-RU" sz="2400" b="1" dirty="0" smtClean="0">
                <a:solidFill>
                  <a:srgbClr val="002060"/>
                </a:solidFill>
              </a:rPr>
              <a:t>разработка </a:t>
            </a:r>
            <a:r>
              <a:rPr lang="ru-RU" sz="2400" b="1" dirty="0">
                <a:solidFill>
                  <a:srgbClr val="002060"/>
                </a:solidFill>
              </a:rPr>
              <a:t>политики предприятия по ВИЧ-инфекции</a:t>
            </a:r>
            <a:r>
              <a:rPr lang="ru-RU" sz="2400" b="1" dirty="0" smtClean="0">
                <a:solidFill>
                  <a:srgbClr val="002060"/>
                </a:solidFill>
              </a:rPr>
              <a:t>;</a:t>
            </a:r>
          </a:p>
          <a:p>
            <a:pPr marL="342900" indent="-342900">
              <a:buFontTx/>
              <a:buChar char="-"/>
            </a:pPr>
            <a:endParaRPr lang="ru-RU" sz="2400" b="1" dirty="0">
              <a:solidFill>
                <a:srgbClr val="002060"/>
              </a:solidFill>
            </a:endParaRPr>
          </a:p>
          <a:p>
            <a:r>
              <a:rPr lang="ru-RU" sz="2400" b="1" dirty="0">
                <a:solidFill>
                  <a:srgbClr val="002060"/>
                </a:solidFill>
              </a:rPr>
              <a:t>- информирование работников с проведением экспресс- </a:t>
            </a:r>
            <a:r>
              <a:rPr lang="ru-RU" sz="2400" b="1" dirty="0" smtClean="0">
                <a:solidFill>
                  <a:srgbClr val="002060"/>
                </a:solidFill>
              </a:rPr>
              <a:t> тестирования </a:t>
            </a:r>
            <a:r>
              <a:rPr lang="ru-RU" sz="2400" b="1" dirty="0">
                <a:solidFill>
                  <a:srgbClr val="002060"/>
                </a:solidFill>
              </a:rPr>
              <a:t>на ВИЧ;</a:t>
            </a:r>
          </a:p>
          <a:p>
            <a:pPr marL="342900" indent="-342900">
              <a:buFontTx/>
              <a:buChar char="-"/>
            </a:pPr>
            <a:r>
              <a:rPr lang="ru-RU" sz="2400" b="1" dirty="0" smtClean="0">
                <a:solidFill>
                  <a:srgbClr val="002060"/>
                </a:solidFill>
              </a:rPr>
              <a:t>включение </a:t>
            </a:r>
            <a:r>
              <a:rPr lang="ru-RU" sz="2400" b="1" dirty="0">
                <a:solidFill>
                  <a:srgbClr val="002060"/>
                </a:solidFill>
              </a:rPr>
              <a:t>вопросов ВИЧ в инструктажи по охране труда, в том числе </a:t>
            </a:r>
            <a:r>
              <a:rPr lang="ru-RU" sz="2400" b="1" dirty="0" smtClean="0">
                <a:solidFill>
                  <a:srgbClr val="FF0000"/>
                </a:solidFill>
              </a:rPr>
              <a:t>с использованием электронного модуля по ВИЧ, размещенного в Единой системе по охране труда;</a:t>
            </a:r>
          </a:p>
          <a:p>
            <a:pPr marL="342900" indent="-342900">
              <a:buFontTx/>
              <a:buChar char="-"/>
            </a:pPr>
            <a:endParaRPr lang="ru-RU" sz="2400" b="1" dirty="0" smtClean="0">
              <a:solidFill>
                <a:srgbClr val="FF0000"/>
              </a:solidFill>
            </a:endParaRPr>
          </a:p>
          <a:p>
            <a:pPr marL="342900" indent="-342900">
              <a:buFontTx/>
              <a:buChar char="-"/>
            </a:pPr>
            <a:endParaRPr lang="ru-RU" sz="2400" b="1" dirty="0">
              <a:solidFill>
                <a:srgbClr val="FF0000"/>
              </a:solidFill>
            </a:endParaRPr>
          </a:p>
          <a:p>
            <a:endParaRPr lang="ru-RU" sz="2400" b="1" dirty="0" smtClean="0">
              <a:solidFill>
                <a:srgbClr val="FF0000"/>
              </a:solidFill>
            </a:endParaRPr>
          </a:p>
          <a:p>
            <a:endParaRPr lang="ru-RU" sz="2400" b="1" dirty="0" smtClean="0"/>
          </a:p>
          <a:p>
            <a:r>
              <a:rPr lang="ru-RU" sz="2400" b="1" dirty="0" smtClean="0"/>
              <a:t>- </a:t>
            </a:r>
            <a:r>
              <a:rPr lang="ru-RU" sz="2400" b="1" dirty="0">
                <a:solidFill>
                  <a:srgbClr val="002060"/>
                </a:solidFill>
              </a:rPr>
              <a:t>проведение обучающих семинаров для работодателей и социальных партнеров;</a:t>
            </a:r>
          </a:p>
          <a:p>
            <a:endParaRPr lang="ru-RU" sz="2400" b="1" dirty="0">
              <a:solidFill>
                <a:srgbClr val="002060"/>
              </a:solidFill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063" y="4327280"/>
            <a:ext cx="7413329" cy="1405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80155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/>
          <a:stretch>
            <a:fillRect/>
          </a:stretch>
        </p:blipFill>
        <p:spPr>
          <a:xfrm>
            <a:off x="179512" y="164903"/>
            <a:ext cx="8964488" cy="6669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2427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66800" y="1752600"/>
            <a:ext cx="7315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1976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1010418645"/>
              </p:ext>
            </p:extLst>
          </p:nvPr>
        </p:nvGraphicFramePr>
        <p:xfrm>
          <a:off x="107504" y="-28989"/>
          <a:ext cx="8928992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95224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2203156443"/>
              </p:ext>
            </p:extLst>
          </p:nvPr>
        </p:nvGraphicFramePr>
        <p:xfrm>
          <a:off x="107504" y="116632"/>
          <a:ext cx="8821488" cy="6568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274638"/>
            <a:ext cx="8075240" cy="1143000"/>
          </a:xfrm>
        </p:spPr>
        <p:txBody>
          <a:bodyPr>
            <a:normAutofit/>
          </a:bodyPr>
          <a:lstStyle/>
          <a:p>
            <a:pPr algn="l"/>
            <a:r>
              <a:rPr lang="ru-RU" sz="3200" dirty="0"/>
              <a:t>Заболеваемость ВИЧ-инфекцией 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в </a:t>
            </a:r>
            <a:r>
              <a:rPr lang="ru-RU" sz="3200" dirty="0"/>
              <a:t>разрезе </a:t>
            </a:r>
            <a:r>
              <a:rPr lang="ru-RU" sz="3200" dirty="0" smtClean="0"/>
              <a:t>округов </a:t>
            </a:r>
            <a:r>
              <a:rPr lang="ru-RU" sz="2800" dirty="0" err="1" smtClean="0"/>
              <a:t>г</a:t>
            </a:r>
            <a:r>
              <a:rPr lang="ru-RU" sz="3200" dirty="0" err="1" smtClean="0"/>
              <a:t>.Тулы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632967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16632"/>
            <a:ext cx="8856984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FF0000"/>
                </a:solidFill>
              </a:rPr>
              <a:t>Пути </a:t>
            </a:r>
            <a:r>
              <a:rPr lang="ru-RU" sz="2800" b="1" dirty="0" smtClean="0">
                <a:solidFill>
                  <a:srgbClr val="FF0000"/>
                </a:solidFill>
              </a:rPr>
              <a:t>заражения: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400" b="1" u="sng" dirty="0" smtClean="0">
                <a:solidFill>
                  <a:srgbClr val="FF0000"/>
                </a:solidFill>
              </a:rPr>
              <a:t>В России</a:t>
            </a:r>
            <a:r>
              <a:rPr lang="ru-RU" sz="2400" b="1" dirty="0" smtClean="0">
                <a:solidFill>
                  <a:srgbClr val="FF0000"/>
                </a:solidFill>
              </a:rPr>
              <a:t> </a:t>
            </a:r>
            <a:r>
              <a:rPr lang="ru-RU" sz="2400" dirty="0" smtClean="0"/>
              <a:t>преобладает половой </a:t>
            </a:r>
            <a:r>
              <a:rPr lang="ru-RU" sz="2400" dirty="0"/>
              <a:t>путь </a:t>
            </a:r>
            <a:r>
              <a:rPr lang="en-US" sz="2400" dirty="0" smtClean="0"/>
              <a:t>&gt;63</a:t>
            </a:r>
            <a:r>
              <a:rPr lang="ru-RU" sz="2400" dirty="0" smtClean="0"/>
              <a:t>%. </a:t>
            </a:r>
            <a:r>
              <a:rPr lang="ru-RU" sz="2400" dirty="0"/>
              <a:t>Количество зараженных при половых контактах ежегодно </a:t>
            </a:r>
            <a:r>
              <a:rPr lang="ru-RU" sz="2400" dirty="0" smtClean="0"/>
              <a:t>увеличивается, что очень настораживает, </a:t>
            </a:r>
            <a:r>
              <a:rPr lang="ru-RU" sz="2400" dirty="0"/>
              <a:t>т.к. популяция людей имеющих более одного полового партнера обширна и имеет огромный потенциал для развития эпидемии ВИЧ</a:t>
            </a:r>
            <a:r>
              <a:rPr lang="ru-RU" sz="2400" dirty="0" smtClean="0"/>
              <a:t>. </a:t>
            </a:r>
          </a:p>
          <a:p>
            <a:r>
              <a:rPr lang="ru-RU" sz="2400" dirty="0"/>
              <a:t> </a:t>
            </a:r>
            <a:r>
              <a:rPr lang="ru-RU" sz="2400" dirty="0" smtClean="0"/>
              <a:t>    Половой </a:t>
            </a:r>
            <a:r>
              <a:rPr lang="ru-RU" sz="2400" dirty="0"/>
              <a:t>путь заражения будет и дальше набирать силу, захватывать большую долю в структуре путей передачи ВИЧ, </a:t>
            </a:r>
            <a:endParaRPr lang="ru-RU" sz="2400" dirty="0" smtClean="0"/>
          </a:p>
          <a:p>
            <a:r>
              <a:rPr lang="ru-RU" sz="2400" dirty="0" smtClean="0"/>
              <a:t>т.к</a:t>
            </a:r>
            <a:r>
              <a:rPr lang="ru-RU" sz="2400" dirty="0"/>
              <a:t>. половой путь передачи — это прежде всего </a:t>
            </a:r>
            <a:r>
              <a:rPr lang="ru-RU" sz="2400" dirty="0">
                <a:solidFill>
                  <a:srgbClr val="FF0000"/>
                </a:solidFill>
              </a:rPr>
              <a:t>путь полового поведения. </a:t>
            </a:r>
            <a:endParaRPr lang="ru-RU" sz="2400" dirty="0" smtClean="0">
              <a:solidFill>
                <a:srgbClr val="FF0000"/>
              </a:solidFill>
            </a:endParaRPr>
          </a:p>
          <a:p>
            <a:pPr algn="ctr"/>
            <a:r>
              <a:rPr lang="ru-RU" sz="2800" u="sng" dirty="0" smtClean="0">
                <a:solidFill>
                  <a:srgbClr val="FF0000"/>
                </a:solidFill>
              </a:rPr>
              <a:t>В Тульской области по итогам 2020 года: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800" dirty="0" smtClean="0"/>
              <a:t>преобладает </a:t>
            </a:r>
            <a:r>
              <a:rPr lang="ru-RU" sz="2800" dirty="0"/>
              <a:t>половой путь заражения </a:t>
            </a:r>
            <a:r>
              <a:rPr lang="ru-RU" sz="2800" dirty="0" smtClean="0"/>
              <a:t>– 78,7% </a:t>
            </a:r>
            <a:r>
              <a:rPr lang="ru-RU" sz="2800" dirty="0" smtClean="0">
                <a:solidFill>
                  <a:srgbClr val="0070C0"/>
                </a:solidFill>
              </a:rPr>
              <a:t>(60%)</a:t>
            </a:r>
            <a:endParaRPr lang="ru-RU" sz="2800" dirty="0">
              <a:solidFill>
                <a:srgbClr val="0070C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800" dirty="0" smtClean="0"/>
              <a:t>наркотический путь заражения -20,1%, что ниже</a:t>
            </a:r>
            <a:r>
              <a:rPr lang="ru-RU" sz="2800" dirty="0"/>
              <a:t>, </a:t>
            </a:r>
            <a:r>
              <a:rPr lang="ru-RU" sz="2800" dirty="0" smtClean="0"/>
              <a:t>     чем</a:t>
            </a:r>
            <a:r>
              <a:rPr lang="en-US" sz="2800" dirty="0" smtClean="0"/>
              <a:t> </a:t>
            </a:r>
            <a:r>
              <a:rPr lang="ru-RU" sz="2800" dirty="0" smtClean="0"/>
              <a:t>по РФ (32,6 %); </a:t>
            </a:r>
            <a:r>
              <a:rPr lang="ru-RU" sz="2800" dirty="0" err="1" smtClean="0">
                <a:solidFill>
                  <a:srgbClr val="0070C0"/>
                </a:solidFill>
              </a:rPr>
              <a:t>Щекинский</a:t>
            </a:r>
            <a:r>
              <a:rPr lang="ru-RU" sz="2800" dirty="0" smtClean="0">
                <a:solidFill>
                  <a:srgbClr val="0070C0"/>
                </a:solidFill>
              </a:rPr>
              <a:t> район – 32%</a:t>
            </a:r>
            <a:r>
              <a:rPr lang="ru-RU" sz="2800" dirty="0" smtClean="0"/>
              <a:t> 	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800" dirty="0"/>
              <a:t>заражение детей от ВИЧ-позитивных матерей </a:t>
            </a:r>
            <a:r>
              <a:rPr lang="ru-RU" sz="2800" dirty="0" smtClean="0"/>
              <a:t>- </a:t>
            </a:r>
            <a:r>
              <a:rPr lang="ru-RU" sz="2800" dirty="0"/>
              <a:t>1,2</a:t>
            </a:r>
            <a:r>
              <a:rPr lang="ru-RU" sz="2800" dirty="0" smtClean="0"/>
              <a:t>%;</a:t>
            </a:r>
          </a:p>
          <a:p>
            <a:r>
              <a:rPr lang="ru-RU" sz="2400" dirty="0" smtClean="0">
                <a:solidFill>
                  <a:srgbClr val="0070C0"/>
                </a:solidFill>
              </a:rPr>
              <a:t>      </a:t>
            </a:r>
            <a:r>
              <a:rPr lang="ru-RU" sz="2800" dirty="0" err="1" smtClean="0">
                <a:solidFill>
                  <a:srgbClr val="0070C0"/>
                </a:solidFill>
              </a:rPr>
              <a:t>Щекинский</a:t>
            </a:r>
            <a:r>
              <a:rPr lang="ru-RU" sz="2800" dirty="0" smtClean="0">
                <a:solidFill>
                  <a:srgbClr val="0070C0"/>
                </a:solidFill>
              </a:rPr>
              <a:t> </a:t>
            </a:r>
            <a:r>
              <a:rPr lang="ru-RU" sz="2800" dirty="0">
                <a:solidFill>
                  <a:srgbClr val="0070C0"/>
                </a:solidFill>
              </a:rPr>
              <a:t>район – </a:t>
            </a:r>
            <a:r>
              <a:rPr lang="ru-RU" sz="2800" dirty="0" smtClean="0">
                <a:solidFill>
                  <a:srgbClr val="0070C0"/>
                </a:solidFill>
              </a:rPr>
              <a:t>2,2</a:t>
            </a:r>
            <a:r>
              <a:rPr lang="ru-RU" sz="2800" dirty="0">
                <a:solidFill>
                  <a:srgbClr val="0070C0"/>
                </a:solidFill>
              </a:rPr>
              <a:t>%</a:t>
            </a:r>
            <a:endParaRPr 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val="580853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1608244817"/>
              </p:ext>
            </p:extLst>
          </p:nvPr>
        </p:nvGraphicFramePr>
        <p:xfrm>
          <a:off x="28592" y="0"/>
          <a:ext cx="8836920" cy="6741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946272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188640"/>
            <a:ext cx="8856985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Наиболее существенный вклад в развитие </a:t>
            </a:r>
            <a:r>
              <a:rPr lang="ru-RU" sz="2800" dirty="0" err="1" smtClean="0"/>
              <a:t>эпидпроцесса</a:t>
            </a:r>
            <a:r>
              <a:rPr lang="ru-RU" sz="2800" dirty="0" smtClean="0"/>
              <a:t> ВИЧ-инфекции на территории Тульской области  вносит население </a:t>
            </a:r>
            <a:r>
              <a:rPr lang="ru-RU" sz="2800" b="1" dirty="0" smtClean="0">
                <a:solidFill>
                  <a:srgbClr val="FF0000"/>
                </a:solidFill>
              </a:rPr>
              <a:t>трудоспособного возраста 30-50 лет -</a:t>
            </a:r>
            <a:r>
              <a:rPr lang="ru-RU" sz="2800" dirty="0" smtClean="0"/>
              <a:t> они составляют </a:t>
            </a:r>
            <a:r>
              <a:rPr lang="ru-RU" sz="2800" b="1" dirty="0" smtClean="0">
                <a:solidFill>
                  <a:srgbClr val="FF0000"/>
                </a:solidFill>
              </a:rPr>
              <a:t>74,7%</a:t>
            </a:r>
            <a:r>
              <a:rPr lang="ru-RU" sz="2800" dirty="0" smtClean="0"/>
              <a:t> от всех инфицированных ВИЧ в Тульской области </a:t>
            </a:r>
          </a:p>
          <a:p>
            <a:r>
              <a:rPr lang="ru-RU" sz="2800" b="1" dirty="0" smtClean="0"/>
              <a:t>(показатель РФ-70,3%) </a:t>
            </a:r>
          </a:p>
          <a:p>
            <a:pPr algn="ctr"/>
            <a:r>
              <a:rPr lang="ru-RU" sz="2800" b="1" dirty="0" smtClean="0">
                <a:solidFill>
                  <a:srgbClr val="0070C0"/>
                </a:solidFill>
              </a:rPr>
              <a:t>ПОКАЗАТЕЛЬ ЩЕКИНСКОГО РАЙОНА – 95%</a:t>
            </a:r>
          </a:p>
          <a:p>
            <a:r>
              <a:rPr lang="ru-RU" sz="2800" dirty="0" smtClean="0"/>
              <a:t>Наиболее высокие показатели пораженности ВИЧ-инфекцией среди мужчин в возрасте - </a:t>
            </a:r>
            <a:r>
              <a:rPr lang="ru-RU" sz="2800" b="1" dirty="0" smtClean="0">
                <a:solidFill>
                  <a:srgbClr val="FF0000"/>
                </a:solidFill>
              </a:rPr>
              <a:t>35-40 лет – 3,6% </a:t>
            </a:r>
            <a:r>
              <a:rPr lang="ru-RU" sz="2800" b="1" dirty="0" smtClean="0"/>
              <a:t>(</a:t>
            </a:r>
            <a:r>
              <a:rPr lang="ru-RU" sz="2800" b="1" dirty="0"/>
              <a:t>показатель </a:t>
            </a:r>
            <a:r>
              <a:rPr lang="ru-RU" sz="2800" b="1" dirty="0" smtClean="0"/>
              <a:t>РФ-3,3%), </a:t>
            </a:r>
            <a:r>
              <a:rPr lang="ru-RU" sz="2800" dirty="0" smtClean="0">
                <a:solidFill>
                  <a:srgbClr val="FF0000"/>
                </a:solidFill>
              </a:rPr>
              <a:t>аналогичный показатель и среди  мужчин в возрасте – 41-50 лет.  </a:t>
            </a:r>
          </a:p>
          <a:p>
            <a:pPr algn="ctr"/>
            <a:r>
              <a:rPr lang="ru-RU" sz="2800" b="1" dirty="0" smtClean="0">
                <a:solidFill>
                  <a:srgbClr val="0070C0"/>
                </a:solidFill>
              </a:rPr>
              <a:t>ПОКАЗАТЕЛИ </a:t>
            </a:r>
            <a:r>
              <a:rPr lang="ru-RU" sz="2800" b="1" dirty="0">
                <a:solidFill>
                  <a:srgbClr val="0070C0"/>
                </a:solidFill>
              </a:rPr>
              <a:t>ЩЕКИНСКОГО </a:t>
            </a:r>
            <a:r>
              <a:rPr lang="ru-RU" sz="2800" b="1" dirty="0" smtClean="0">
                <a:solidFill>
                  <a:srgbClr val="0070C0"/>
                </a:solidFill>
              </a:rPr>
              <a:t>РАЙОНА:</a:t>
            </a:r>
          </a:p>
          <a:p>
            <a:pPr algn="ctr"/>
            <a:r>
              <a:rPr lang="ru-RU" sz="2800" b="1" dirty="0" smtClean="0">
                <a:solidFill>
                  <a:srgbClr val="0070C0"/>
                </a:solidFill>
              </a:rPr>
              <a:t>35-40 ЛЕТ  </a:t>
            </a:r>
            <a:r>
              <a:rPr lang="ru-RU" sz="2800" b="1" dirty="0">
                <a:solidFill>
                  <a:srgbClr val="0070C0"/>
                </a:solidFill>
              </a:rPr>
              <a:t>– </a:t>
            </a:r>
            <a:r>
              <a:rPr lang="ru-RU" sz="2800" b="1" dirty="0" smtClean="0">
                <a:solidFill>
                  <a:srgbClr val="0070C0"/>
                </a:solidFill>
              </a:rPr>
              <a:t>12,9%</a:t>
            </a:r>
          </a:p>
          <a:p>
            <a:pPr algn="ctr"/>
            <a:r>
              <a:rPr lang="ru-RU" sz="2800" b="1" dirty="0" smtClean="0">
                <a:solidFill>
                  <a:srgbClr val="0070C0"/>
                </a:solidFill>
              </a:rPr>
              <a:t>41-50 ЛЕТ </a:t>
            </a:r>
            <a:r>
              <a:rPr lang="ru-RU" sz="2800" b="1" dirty="0">
                <a:solidFill>
                  <a:srgbClr val="0070C0"/>
                </a:solidFill>
              </a:rPr>
              <a:t>– </a:t>
            </a:r>
            <a:r>
              <a:rPr lang="ru-RU" sz="2800" b="1" dirty="0" smtClean="0">
                <a:solidFill>
                  <a:srgbClr val="0070C0"/>
                </a:solidFill>
              </a:rPr>
              <a:t>19,6%</a:t>
            </a:r>
            <a:endParaRPr lang="ru-RU" sz="2800" b="1" dirty="0">
              <a:solidFill>
                <a:srgbClr val="0070C0"/>
              </a:solidFill>
            </a:endParaRPr>
          </a:p>
          <a:p>
            <a:pPr algn="ctr"/>
            <a:endParaRPr lang="ru-RU" sz="2000" b="1" dirty="0">
              <a:solidFill>
                <a:srgbClr val="FF0000"/>
              </a:solidFill>
            </a:endParaRP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2052435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7376005"/>
              </p:ext>
            </p:extLst>
          </p:nvPr>
        </p:nvGraphicFramePr>
        <p:xfrm>
          <a:off x="395536" y="404664"/>
          <a:ext cx="8424936" cy="6192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962993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2710209"/>
              </p:ext>
            </p:extLst>
          </p:nvPr>
        </p:nvGraphicFramePr>
        <p:xfrm>
          <a:off x="179512" y="260648"/>
          <a:ext cx="8928992" cy="6408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441424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548680"/>
            <a:ext cx="5472608" cy="563562"/>
          </a:xfrm>
        </p:spPr>
        <p:txBody>
          <a:bodyPr>
            <a:normAutofit fontScale="90000"/>
          </a:bodyPr>
          <a:lstStyle/>
          <a:p>
            <a:r>
              <a:rPr lang="ru-RU" sz="1800" dirty="0" smtClean="0"/>
              <a:t>Возрастная структура ВИЧ-инфицированных   </a:t>
            </a:r>
            <a:br>
              <a:rPr lang="ru-RU" sz="1800" dirty="0" smtClean="0"/>
            </a:br>
            <a:r>
              <a:rPr lang="ru-RU" sz="1800" dirty="0" smtClean="0"/>
              <a:t>в Калужской области  (%)</a:t>
            </a:r>
            <a:endParaRPr lang="ru-RU" sz="1800" dirty="0"/>
          </a:p>
        </p:txBody>
      </p:sp>
      <p:graphicFrame>
        <p:nvGraphicFramePr>
          <p:cNvPr id="9" name="Диаграмма 8"/>
          <p:cNvGraphicFramePr/>
          <p:nvPr/>
        </p:nvGraphicFramePr>
        <p:xfrm>
          <a:off x="3923928" y="1844824"/>
          <a:ext cx="5220072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Содержимое 10"/>
          <p:cNvGraphicFramePr>
            <a:graphicFrameLocks noGrp="1"/>
          </p:cNvGraphicFramePr>
          <p:nvPr>
            <p:ph idx="1"/>
          </p:nvPr>
        </p:nvGraphicFramePr>
        <p:xfrm>
          <a:off x="179512" y="2132856"/>
          <a:ext cx="4464496" cy="4115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755576" y="2204864"/>
            <a:ext cx="2736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За весь период регистрации</a:t>
            </a:r>
            <a:endParaRPr lang="ru-RU" sz="1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6012160" y="1844824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2018г.</a:t>
            </a:r>
            <a:endParaRPr lang="ru-RU" sz="14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5724128" y="5157192"/>
            <a:ext cx="31683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200" b="1" dirty="0">
              <a:solidFill>
                <a:srgbClr val="C00000"/>
              </a:solidFill>
            </a:endParaRPr>
          </a:p>
        </p:txBody>
      </p:sp>
      <p:pic>
        <p:nvPicPr>
          <p:cNvPr id="8" name="Picture 2" descr="https://i.kurjer.info/wp-content/uploads/2016/10/18/aids-5/161018_vich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188640"/>
            <a:ext cx="9036496" cy="666936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7259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</TotalTime>
  <Words>572</Words>
  <Application>Microsoft Office PowerPoint</Application>
  <PresentationFormat>Экран (4:3)</PresentationFormat>
  <Paragraphs>122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 Министерство здравоохранения Тульской области ГУЗ «Тульский областной Центр  по профилактике  и борьбе  со СПИД и инфекционными заболеваниями»  </vt:lpstr>
      <vt:lpstr>Презентация PowerPoint</vt:lpstr>
      <vt:lpstr>Заболеваемость ВИЧ-инфекцией  в разрезе округов г.Тулы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Возрастная структура ВИЧ-инфицированных    в Калужской области  (%)</vt:lpstr>
      <vt:lpstr>Презентация PowerPoint</vt:lpstr>
      <vt:lpstr>Социальный статус  прикрепленных лиц с ВИЧ+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Министерство здравоохранения Тульской области ГУЗ «Тульский областной Центр  по профилактике  и борьбе  со СПИД и инфекционными заболеваниями»</dc:title>
  <dc:creator>Администратор</dc:creator>
  <cp:lastModifiedBy>Администратор</cp:lastModifiedBy>
  <cp:revision>47</cp:revision>
  <dcterms:created xsi:type="dcterms:W3CDTF">2020-02-11T12:59:31Z</dcterms:created>
  <dcterms:modified xsi:type="dcterms:W3CDTF">2021-05-13T13:24:38Z</dcterms:modified>
</cp:coreProperties>
</file>